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772" r:id="rId1"/>
    <p:sldMasterId id="2147487784" r:id="rId2"/>
    <p:sldMasterId id="2147487908" r:id="rId3"/>
  </p:sldMasterIdLst>
  <p:notesMasterIdLst>
    <p:notesMasterId r:id="rId22"/>
  </p:notesMasterIdLst>
  <p:handoutMasterIdLst>
    <p:handoutMasterId r:id="rId23"/>
  </p:handoutMasterIdLst>
  <p:sldIdLst>
    <p:sldId id="263" r:id="rId4"/>
    <p:sldId id="441" r:id="rId5"/>
    <p:sldId id="552" r:id="rId6"/>
    <p:sldId id="553" r:id="rId7"/>
    <p:sldId id="554" r:id="rId8"/>
    <p:sldId id="502" r:id="rId9"/>
    <p:sldId id="543" r:id="rId10"/>
    <p:sldId id="544" r:id="rId11"/>
    <p:sldId id="545" r:id="rId12"/>
    <p:sldId id="546" r:id="rId13"/>
    <p:sldId id="470" r:id="rId14"/>
    <p:sldId id="516" r:id="rId15"/>
    <p:sldId id="532" r:id="rId16"/>
    <p:sldId id="485" r:id="rId17"/>
    <p:sldId id="486" r:id="rId18"/>
    <p:sldId id="490" r:id="rId19"/>
    <p:sldId id="491" r:id="rId20"/>
    <p:sldId id="471" r:id="rId21"/>
  </p:sldIdLst>
  <p:sldSz cx="9144000" cy="6858000" type="screen4x3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00FF"/>
    <a:srgbClr val="ECF1F8"/>
    <a:srgbClr val="000000"/>
    <a:srgbClr val="000066"/>
    <a:srgbClr val="558ED5"/>
    <a:srgbClr val="29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8" autoAdjust="0"/>
    <p:restoredTop sz="90069" autoAdjust="0"/>
  </p:normalViewPr>
  <p:slideViewPr>
    <p:cSldViewPr>
      <p:cViewPr varScale="1">
        <p:scale>
          <a:sx n="113" d="100"/>
          <a:sy n="113" d="100"/>
        </p:scale>
        <p:origin x="2011" y="77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6" tIns="45857" rIns="91716" bIns="45857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3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6" tIns="45857" rIns="91716" bIns="458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184BB47-A20D-4E84-BC79-096064812997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6" tIns="45857" rIns="91716" bIns="45857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3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6" tIns="45857" rIns="91716" bIns="4585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3AC052C-C7D9-450E-B895-03050AC0C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6" tIns="45857" rIns="91716" bIns="45857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3" y="1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6" tIns="45857" rIns="91716" bIns="458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079394-D1C8-4996-BA71-96C6801D8BDA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4" y="4722739"/>
            <a:ext cx="5447667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6" tIns="45857" rIns="91716" bIns="45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6" tIns="45857" rIns="91716" bIns="45857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3" y="9440685"/>
            <a:ext cx="2951216" cy="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6" tIns="45857" rIns="91716" bIns="458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A70C24-DC1B-4672-AF51-61C5D1376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89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5C97F-AAAB-4427-9839-A7D89B3F4DB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548" indent="-28211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1198" indent="-224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634" indent="-224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2880" indent="-224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1910" indent="-224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0941" indent="-224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969" indent="-224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8998" indent="-224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</a:rPr>
              <a:t>Тариф на 21 и 45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612529C-1F46-4AAC-8425-D68EED26A9C8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548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605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634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2880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1910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0941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969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8998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F6AF513-180C-4004-8623-FEAC1140C16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2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555" indent="-282137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549" indent="-22571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79968" indent="-22571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388" indent="-22571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2805" indent="-22571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226" indent="-22571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647" indent="-22571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065" indent="-22571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77F5989-1780-4C86-8D39-48053CF8B816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1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0C24-DC1B-4672-AF51-61C5D13763B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31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8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0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4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F31A81-2F22-4585-A197-D7B7A5848601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7BE8F5-F1BB-41B2-9BCE-DDBF0883B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571495C-30F2-421D-8BAF-B264F66550CC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ECDB93-8468-448E-BAD1-333F7AF05E4F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66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3542-5A54-4CFF-89B4-2C20BA268E8E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732C-E450-4F3E-8810-035E5EB7BE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1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890BBB9-6C18-45AC-A8D6-E9DFE4FBEBA8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7A2E0D-6AEA-4653-8CA6-0802BE2A4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73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B611BB9-831E-4AFE-8AE8-0C0BA4DA4F94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8D4C25-5739-4D5B-AE03-1FB97F18C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18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0231107-FB41-4F2B-80A1-804E96D6E280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D5C7CC-AC4C-44FC-B4F2-7F40DAC25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79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C6E3C36-83EC-44BE-B5ED-CFAD6F053359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383680-2D90-46FF-9E57-3CB98F48D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65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2B8F38C-E917-499A-90F3-6007D9910DE6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377C9-E6A8-453A-A7B8-560EB06BC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44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008434-D381-4F0B-BFC2-B875F4856CC4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ECE5E2-D5F7-4F9C-866A-01412F269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56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EA98C9E-ECE3-40EE-8547-820CB4EF925D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6B96DD-7200-4EC2-9D17-875B2CF72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23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6D6765-99C2-42FC-8B6C-6FDC46973292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25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E249349-751F-477E-B7DB-84993C0CAC0B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CDC2B3-E5CA-4074-89A4-81FE71FCFC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53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C419BA9-E4F4-461B-8DF6-F716222CC872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C199CC-397B-4716-9D21-D581C30FD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80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5F996C7-FC69-4869-ADEF-260593B7E9D1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5DEB7C-EB27-488E-BAB8-93A034FED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37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9082EE4-F88B-4FFA-8AF4-F1D6F9420827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8FA211-C869-47E3-909F-E3677DA2C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54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B5B8BCB-410A-4BC3-B91A-F1264F05227F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4E4602-8B51-4D9D-9C5F-CCD34A7EB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75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4301BD9-8B6B-4620-B386-605CA5548716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6A0BE1-C7D2-4883-A8BB-97A032B00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623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2676480-84B6-49B4-B9E4-03F409FCF1D1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5F6670-26CE-44C9-B046-4BF5E4F1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35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6F5535-EED5-4E57-BCF1-A82F0DE8C7B8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4D9F17-35FB-4DAA-960C-E2D46F3AB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416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FAA199B-156B-4C18-83AC-706696D874DA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D6CE7F-D774-4EBC-B78B-AE49AE5DD5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24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96CBED2-4FC7-416E-B7D8-5EDE6576A62F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DA09A7-07D6-4741-A3C0-0B146EEF5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3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EC6CF77-6860-4F00-9718-66DC27BFAC98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078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9E42781-ACCD-4B32-9FF8-4ACD9D123878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647616-D74A-4442-9BC5-680F113107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89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EA264B7-9324-4EE6-9C78-68D38A30AA69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EDA9BF-17FC-4E52-BD74-0FF51EEBBD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76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3F0AD6E-83E1-4029-98BF-AE16A719F079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4D2FF6-B982-4CEE-A354-A783FEF2C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64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77357D4-81EC-4D07-B6B3-E56743B5BFBF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3F1AFA-F3D3-4867-A06F-B9B08E9D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16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346B444-BED4-4C06-B174-B9883BBBE8F4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C7B653-6BFF-418B-8896-6079E1193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323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1591ADF-F107-469A-8406-BEEB27B0752D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8CDC17-32E4-430F-9457-653221419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634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5F9B47B-5B25-4216-AF2E-57D677AC7A2A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DD4527-FD89-4C2C-9761-F8693C46A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18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F5013C5-68B2-402F-AFC0-6109FB4F13C0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5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AD2C1C-14A7-476B-BBC8-FFC4B5B3F239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1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A153D6-C808-4B80-A347-EA482E207DEE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12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D8959C6-64C4-445F-BE6F-821ECACC29DB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14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600122-762D-428B-9F69-BAFF5A9329F2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0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3BA4803-9CCA-415E-A421-60BAEF065BFB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9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80D02A-1530-4D17-83FD-811D18269184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37" r:id="rId1"/>
    <p:sldLayoutId id="2147497938" r:id="rId2"/>
    <p:sldLayoutId id="2147497939" r:id="rId3"/>
    <p:sldLayoutId id="2147497940" r:id="rId4"/>
    <p:sldLayoutId id="2147497941" r:id="rId5"/>
    <p:sldLayoutId id="2147497942" r:id="rId6"/>
    <p:sldLayoutId id="2147497943" r:id="rId7"/>
    <p:sldLayoutId id="2147497944" r:id="rId8"/>
    <p:sldLayoutId id="2147497945" r:id="rId9"/>
    <p:sldLayoutId id="2147497946" r:id="rId10"/>
    <p:sldLayoutId id="2147497947" r:id="rId11"/>
    <p:sldLayoutId id="214749794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D8EF222-2564-41C3-AA78-D5D0CFCA5C57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FB995E-CE94-401D-B0E1-F7640CF2C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49" r:id="rId1"/>
    <p:sldLayoutId id="2147497950" r:id="rId2"/>
    <p:sldLayoutId id="2147497951" r:id="rId3"/>
    <p:sldLayoutId id="2147497952" r:id="rId4"/>
    <p:sldLayoutId id="2147497953" r:id="rId5"/>
    <p:sldLayoutId id="2147497954" r:id="rId6"/>
    <p:sldLayoutId id="2147497955" r:id="rId7"/>
    <p:sldLayoutId id="2147497956" r:id="rId8"/>
    <p:sldLayoutId id="2147497957" r:id="rId9"/>
    <p:sldLayoutId id="2147497958" r:id="rId10"/>
    <p:sldLayoutId id="2147497959" r:id="rId11"/>
    <p:sldLayoutId id="21474979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91023D-FF73-4532-964E-75C49A22577B}" type="datetime1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794172-25C6-4837-8724-33D7BCE14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73" r:id="rId1"/>
    <p:sldLayoutId id="2147497974" r:id="rId2"/>
    <p:sldLayoutId id="2147497975" r:id="rId3"/>
    <p:sldLayoutId id="2147497976" r:id="rId4"/>
    <p:sldLayoutId id="2147497977" r:id="rId5"/>
    <p:sldLayoutId id="2147497978" r:id="rId6"/>
    <p:sldLayoutId id="2147497979" r:id="rId7"/>
    <p:sldLayoutId id="2147497980" r:id="rId8"/>
    <p:sldLayoutId id="2147497981" r:id="rId9"/>
    <p:sldLayoutId id="2147497982" r:id="rId10"/>
    <p:sldLayoutId id="2147497983" r:id="rId11"/>
    <p:sldLayoutId id="21474979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hyperlink" Target="http://www.almatysu.kz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39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0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93479" y="1268760"/>
            <a:ext cx="8964612" cy="461168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 </a:t>
            </a:r>
            <a:r>
              <a:rPr lang="en-US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полугодия 2022 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праве хозяйственного 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 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«Алматы Су</a:t>
            </a:r>
            <a:r>
              <a:rPr lang="en-US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энергоэффективности и инфраструктурного развития города Алматы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" y="44624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836613" y="196850"/>
            <a:ext cx="75612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водоотведения за </a:t>
            </a:r>
            <a:r>
              <a:rPr lang="en-US" altLang="ru-RU" sz="1400" dirty="0">
                <a:latin typeface="Arial" panose="020B0604020202020204" pitchFamily="34" charset="0"/>
              </a:rPr>
              <a:t>I </a:t>
            </a:r>
            <a:r>
              <a:rPr lang="ru-RU" altLang="ru-RU" sz="1400" dirty="0">
                <a:latin typeface="Arial" panose="020B0604020202020204" pitchFamily="34" charset="0"/>
              </a:rPr>
              <a:t>полугодие 2022 года</a:t>
            </a:r>
            <a:r>
              <a:rPr lang="ru-RU" altLang="ru-RU" sz="1300" dirty="0" smtClean="0">
                <a:latin typeface="Arial" panose="020B0604020202020204" pitchFamily="34" charset="0"/>
              </a:rPr>
              <a:t>, </a:t>
            </a:r>
            <a:r>
              <a:rPr lang="ru-RU" altLang="ru-RU" sz="1300" dirty="0">
                <a:latin typeface="Arial" panose="020B0604020202020204" pitchFamily="34" charset="0"/>
              </a:rPr>
              <a:t>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87005"/>
              </p:ext>
            </p:extLst>
          </p:nvPr>
        </p:nvGraphicFramePr>
        <p:xfrm>
          <a:off x="224755" y="704675"/>
          <a:ext cx="8739732" cy="58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3920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услуг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64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</a:t>
                      </a:r>
                      <a:r>
                        <a:rPr lang="ru-RU" sz="8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затраты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-94,8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услуг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64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 периода всего, в </a:t>
                      </a:r>
                      <a:r>
                        <a:rPr lang="ru-RU" sz="900" b="1" baseline="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375 984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Общие и административные расходы: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375 968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17380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Заработная плата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47 757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Индексация заработной платы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177995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Социальный налог, </a:t>
                      </a:r>
                      <a:r>
                        <a:rPr lang="ru-RU" sz="85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соц.отчисления</a:t>
                      </a:r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ОСМС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4 030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Индексация заработной платы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6764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Налоги и платежи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45 275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304 137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Увеличение налога на имущество в связи с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передачей  на баланс объектов </a:t>
                      </a: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6764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Прочие расходы, всего, в </a:t>
                      </a:r>
                      <a:r>
                        <a:rPr lang="ru-RU" sz="85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18 700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26764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8 438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Модернизация НМА, обновление ОС</a:t>
                      </a: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lang="ru-RU" sz="850" b="0" dirty="0" err="1">
                          <a:latin typeface="Arial" pitchFamily="34" charset="0"/>
                          <a:cs typeface="Arial" pitchFamily="34" charset="0"/>
                        </a:rPr>
                        <a:t>тех.средств</a:t>
                      </a:r>
                      <a:endParaRPr lang="ru-RU" sz="8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Производственная потребность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Рост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тарифов на электроэнергию и ее    </a:t>
                      </a:r>
                    </a:p>
                    <a:p>
                      <a:pPr algn="l" rtl="0" fontAlgn="b"/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транспортировку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Услуги сторонних организаций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8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205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 пределах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Командировочные</a:t>
                      </a:r>
                      <a:r>
                        <a:rPr lang="ru-RU" sz="850" b="0" baseline="0" dirty="0"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8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Выполнение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Услуги связи,</a:t>
                      </a:r>
                      <a:r>
                        <a:rPr lang="ru-RU" sz="850" b="0" baseline="0" dirty="0">
                          <a:latin typeface="Arial" pitchFamily="34" charset="0"/>
                          <a:cs typeface="Arial" pitchFamily="34" charset="0"/>
                        </a:rPr>
                        <a:t> почтовые, периодическая печать</a:t>
                      </a:r>
                      <a:endParaRPr lang="ru-RU" sz="8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1 849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пределах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Обязательное страхование персонала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Индексация заработной платы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08323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Материалы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Рост цен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1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  <a:tr h="21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260 069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2 731 298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67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-529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267646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4 260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069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2 201 856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Рост объемов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группы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67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оказанных услуг, тыс.м3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109 418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63 899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Рост объемов 1 группы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07632"/>
                  </a:ext>
                </a:extLst>
              </a:tr>
              <a:tr h="267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(тенге без НДС)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16090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5" y="105093"/>
            <a:ext cx="1178894" cy="4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10937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Заголовок 1"/>
          <p:cNvSpPr txBox="1">
            <a:spLocks/>
          </p:cNvSpPr>
          <p:nvPr/>
        </p:nvSpPr>
        <p:spPr bwMode="auto">
          <a:xfrm>
            <a:off x="1403648" y="404664"/>
            <a:ext cx="7200403" cy="6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sp>
        <p:nvSpPr>
          <p:cNvPr id="92164" name="Заголовок 1"/>
          <p:cNvSpPr txBox="1">
            <a:spLocks/>
          </p:cNvSpPr>
          <p:nvPr/>
        </p:nvSpPr>
        <p:spPr bwMode="auto">
          <a:xfrm>
            <a:off x="179513" y="1080864"/>
            <a:ext cx="8784976" cy="566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>
                <a:latin typeface="Arial" panose="020B0604020202020204" pitchFamily="34" charset="0"/>
              </a:rPr>
              <a:t>         </a:t>
            </a:r>
            <a:r>
              <a:rPr lang="ru-RU" sz="1200" dirty="0">
                <a:latin typeface="Arial" panose="020B0604020202020204" pitchFamily="34" charset="0"/>
              </a:rPr>
              <a:t>Показатели качества и надежности услуг, показатели </a:t>
            </a:r>
            <a:r>
              <a:rPr lang="ru-RU" sz="1200" dirty="0" smtClean="0">
                <a:latin typeface="Arial" panose="020B0604020202020204" pitchFamily="34" charset="0"/>
              </a:rPr>
              <a:t>эффективности </a:t>
            </a:r>
            <a:r>
              <a:rPr lang="ru-RU" sz="1200" dirty="0">
                <a:latin typeface="Arial" panose="020B0604020202020204" pitchFamily="34" charset="0"/>
              </a:rPr>
              <a:t>деятельности </a:t>
            </a:r>
            <a:r>
              <a:rPr lang="ru-RU" sz="1200" b="0" dirty="0">
                <a:latin typeface="Arial" panose="020B0604020202020204" pitchFamily="34" charset="0"/>
              </a:rPr>
              <a:t>утверждаются субъектам естественных монополий при утверждении тарифов с применением стимулирующего метода. Тарифы Предприятию утверждены на пятилетний период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Качество воды </a:t>
            </a:r>
            <a:r>
              <a:rPr lang="ru-RU" altLang="ru-RU" sz="1200" b="0" dirty="0">
                <a:latin typeface="Arial" panose="020B0604020202020204" pitchFamily="34" charset="0"/>
              </a:rPr>
              <a:t>по всем показателям соответствует всем требованиям 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Залогом качества питьевой воды является организация системы контроля. В течение суток вода проверяется на всех стадиях ее следования от источников водоснабжения до потребителя. Для этого осуществляется контроль качества воды в точках забора воды, на станциях водоподготовки по стадиям очистки и контрольных точках, расположенных на водопроводных сетях по всему городу. За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1 полугодие 2022 </a:t>
            </a:r>
            <a:r>
              <a:rPr lang="ru-RU" altLang="ru-RU" sz="1200" b="0" dirty="0">
                <a:latin typeface="Arial" panose="020B0604020202020204" pitchFamily="34" charset="0"/>
              </a:rPr>
              <a:t>года было исследовано по микробиологическим показателям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8123 </a:t>
            </a:r>
            <a:r>
              <a:rPr lang="ru-RU" altLang="ru-RU" sz="1200" b="0" dirty="0">
                <a:latin typeface="Arial" panose="020B0604020202020204" pitchFamily="34" charset="0"/>
              </a:rPr>
              <a:t>проб воды и химическим показателям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199 892 </a:t>
            </a:r>
            <a:r>
              <a:rPr lang="ru-RU" altLang="ru-RU" sz="1200" b="0" dirty="0">
                <a:latin typeface="Arial" panose="020B0604020202020204" pitchFamily="34" charset="0"/>
              </a:rPr>
              <a:t>проб на различных этапах водоподготовки, что составляет более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333,5 </a:t>
            </a:r>
            <a:r>
              <a:rPr lang="ru-RU" altLang="ru-RU" sz="1200" b="0" dirty="0">
                <a:latin typeface="Arial" panose="020B0604020202020204" pitchFamily="34" charset="0"/>
              </a:rPr>
              <a:t>тысяч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анализов.</a:t>
            </a:r>
            <a:r>
              <a:rPr lang="ru-RU" altLang="ru-RU" sz="120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>
                <a:latin typeface="Arial" panose="020B0604020202020204" pitchFamily="34" charset="0"/>
              </a:rPr>
              <a:t>Процесс контроля качества воды осуществляется лабораторией Предприятия.  В процессе обеззараживания воды не используется жидкий хлор, он заменен безопасным и нетоксичным в производстве гипохлоритом натрия.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Качество очистки сточных вод на канализационных очистных сооружениях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Все сточные воды города Алматы и прилегающих поселков (</a:t>
            </a:r>
            <a:r>
              <a:rPr lang="ru-RU" altLang="ru-RU" sz="1200" b="0" dirty="0" err="1">
                <a:latin typeface="Arial" panose="020B0604020202020204" pitchFamily="34" charset="0"/>
              </a:rPr>
              <a:t>г.Талгар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г.Каскелен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п.Утеген</a:t>
            </a:r>
            <a:r>
              <a:rPr lang="ru-RU" altLang="ru-RU" sz="1200" b="0" dirty="0">
                <a:latin typeface="Arial" panose="020B0604020202020204" pitchFamily="34" charset="0"/>
              </a:rPr>
              <a:t> Батыра) проходят полную биологическую очистку. Качество очистки сточных вод контролируется испытательной лабораторией Предприятия. Ежедневно выполняются анализы сточных вод, поступающих на станцию аэрации, по химическим и бактериологическим показателям на всех этапах очистки. Ежеквартально проводится мониторинг очищенных сточных вод в накопителях и водохранилищах.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четыре центра обслуживания потребителей.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Для </a:t>
            </a:r>
            <a:r>
              <a:rPr lang="ru-RU" altLang="ru-RU" sz="1200" b="0" dirty="0">
                <a:latin typeface="Arial" panose="020B0604020202020204" pitchFamily="34" charset="0"/>
              </a:rPr>
              <a:t>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</a:t>
            </a:r>
            <a:r>
              <a:rPr lang="ru-RU" altLang="ru-RU" sz="1200" b="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200" b="0" dirty="0">
                <a:latin typeface="Arial" panose="020B0604020202020204" pitchFamily="34" charset="0"/>
              </a:rPr>
              <a:t>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9216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F23B7C5-F0C2-4538-A7D9-B723D520963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11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106" y="6381328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0288" y="390525"/>
            <a:ext cx="786219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Основные </a:t>
            </a:r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</a:rPr>
              <a:t>финансово-экономические 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показатели деятельности </a:t>
            </a:r>
            <a:b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(отчет о прибылях и убытках) за </a:t>
            </a:r>
            <a:r>
              <a:rPr lang="en-US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полугодие 2022 года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73289"/>
              </p:ext>
            </p:extLst>
          </p:nvPr>
        </p:nvGraphicFramePr>
        <p:xfrm>
          <a:off x="457200" y="1600200"/>
          <a:ext cx="8153400" cy="36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07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5683240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1766753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 отчетный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оперативно)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от реализации услуг водоснабжения и водоотведения (выручка)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7 683 040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Себестоимость реализованных услуг 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7 546 331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100" b="0" i="0" baseline="0" dirty="0">
                          <a:latin typeface="Arial" pitchFamily="34" charset="0"/>
                          <a:cs typeface="Arial" pitchFamily="34" charset="0"/>
                        </a:rPr>
                        <a:t> по реализации 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729 738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Административные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654 007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143 903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61 183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Финансовый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результат (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убыток)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- 1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329 756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368129"/>
              </p:ext>
            </p:extLst>
          </p:nvPr>
        </p:nvGraphicFramePr>
        <p:xfrm>
          <a:off x="323529" y="668220"/>
          <a:ext cx="8496942" cy="5797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29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4618516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97191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176582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735363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97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Утвержденная тарифная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смета на год,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Откло-нение,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%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87009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водоснабжения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143 260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81 869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-42,9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328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41 174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-36,6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437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23 568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-48,3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50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</a:t>
                      </a:r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17 127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-47,7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707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водоотведения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109 418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63 899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-41,6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5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en-US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43 108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-34,4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441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7 715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3 336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-56,8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94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35 999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17 455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-51,5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669360"/>
            <a:ext cx="683568" cy="171656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2988" y="119569"/>
            <a:ext cx="7643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Объемы предоставленных услуг водоснабжения и водоотведения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за </a:t>
            </a:r>
            <a:r>
              <a:rPr lang="en-US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полугодие 2022 года</a:t>
            </a:r>
          </a:p>
        </p:txBody>
      </p:sp>
    </p:spTree>
    <p:extLst>
      <p:ext uri="{BB962C8B-B14F-4D97-AF65-F5344CB8AC3E}">
        <p14:creationId xmlns:p14="http://schemas.microsoft.com/office/powerpoint/2010/main" val="9490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37525" cy="596900"/>
          </a:xfrm>
        </p:spPr>
        <p:txBody>
          <a:bodyPr/>
          <a:lstStyle/>
          <a:p>
            <a:pPr eaLnBrk="1" hangingPunct="1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sp>
        <p:nvSpPr>
          <p:cNvPr id="84995" name="Прямоугольник 11"/>
          <p:cNvSpPr>
            <a:spLocks noChangeArrowheads="1"/>
          </p:cNvSpPr>
          <p:nvPr/>
        </p:nvSpPr>
        <p:spPr bwMode="auto">
          <a:xfrm>
            <a:off x="196850" y="765839"/>
            <a:ext cx="86074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Вопросы деятельности Предприятия освещаются в средствах массовой информации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и на веб-сайте Предприятия</a:t>
            </a:r>
            <a:r>
              <a:rPr lang="en-US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i="1" u="sng" dirty="0">
                <a:solidFill>
                  <a:srgbClr val="0000FF"/>
                </a:solidFill>
                <a:latin typeface="Arial" panose="020B0604020202020204" pitchFamily="34" charset="0"/>
                <a:hlinkClick r:id="rId2"/>
              </a:rPr>
              <a:t>www.almatysu.kz</a:t>
            </a:r>
            <a:endParaRPr lang="ru-RU" altLang="ru-RU" sz="1400" i="1" u="sng" dirty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ru-RU" sz="1500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dirty="0">
              <a:latin typeface="Arial" panose="020B0604020202020204" pitchFamily="34" charset="0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5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1E995072-4669-40A2-9111-694C8897C275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14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52" y="2201523"/>
            <a:ext cx="3436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Центры по обслуживанию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потребителей (ЦОП)</a:t>
            </a:r>
          </a:p>
          <a:p>
            <a:pPr algn="ctr">
              <a:defRPr/>
            </a:pPr>
            <a:endParaRPr lang="ru-RU" altLang="ru-RU" sz="1200" dirty="0">
              <a:solidFill>
                <a:srgbClr val="0000CC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1.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ул.Жарокова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196</a:t>
            </a:r>
          </a:p>
          <a:p>
            <a:pPr marL="342900" indent="-342900">
              <a:buFontTx/>
              <a:buAutoNum type="arabicPeriod"/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2.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ул.Ботаническая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29а </a:t>
            </a: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            </a:t>
            </a: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3.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Батыс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мкр.«Жетысу-3», 37</a:t>
            </a:r>
          </a:p>
          <a:p>
            <a:pPr marL="342900" indent="-342900"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4.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Алатау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ул.Чуланова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109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073263"/>
            <a:ext cx="36401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Центры по обслуживанию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потребителей (ЦОП)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объединенные с </a:t>
            </a:r>
            <a:r>
              <a:rPr lang="ru-RU" altLang="ru-RU" sz="1200" dirty="0">
                <a:solidFill>
                  <a:srgbClr val="A50021"/>
                </a:solidFill>
                <a:latin typeface="Arial" pitchFamily="34" charset="0"/>
              </a:rPr>
              <a:t>ТОО «</a:t>
            </a:r>
            <a:r>
              <a:rPr lang="ru-RU" altLang="ru-RU" sz="1200" dirty="0" err="1">
                <a:solidFill>
                  <a:srgbClr val="A50021"/>
                </a:solidFill>
                <a:latin typeface="Arial" pitchFamily="34" charset="0"/>
              </a:rPr>
              <a:t>АлТС</a:t>
            </a:r>
            <a:r>
              <a:rPr lang="ru-RU" altLang="ru-RU" sz="1200" dirty="0">
                <a:solidFill>
                  <a:srgbClr val="A50021"/>
                </a:solidFill>
                <a:latin typeface="Arial" pitchFamily="34" charset="0"/>
              </a:rPr>
              <a:t>»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ru-RU" altLang="ru-RU" sz="1200" dirty="0">
              <a:latin typeface="Arial" pitchFamily="34" charset="0"/>
            </a:endParaRPr>
          </a:p>
          <a:p>
            <a:pPr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1.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ул.Жарокова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196</a:t>
            </a:r>
          </a:p>
          <a:p>
            <a:pPr marL="342900" indent="-342900"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2.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ул.Ботаническая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29а</a:t>
            </a:r>
          </a:p>
          <a:p>
            <a:pPr marL="342900" indent="-342900"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3. ЦОП ТОО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АлТС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ул.Чокина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221-В</a:t>
            </a:r>
          </a:p>
        </p:txBody>
      </p:sp>
      <p:sp>
        <p:nvSpPr>
          <p:cNvPr id="85000" name="Прямоугольник 2"/>
          <p:cNvSpPr>
            <a:spLocks noChangeArrowheads="1"/>
          </p:cNvSpPr>
          <p:nvPr/>
        </p:nvSpPr>
        <p:spPr bwMode="auto">
          <a:xfrm>
            <a:off x="192767" y="4308375"/>
            <a:ext cx="8607425" cy="3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Центральная диспетчерская служба (круглосуточная)                   274-66-66, 274-24-20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975" r="815"/>
          <a:stretch/>
        </p:blipFill>
        <p:spPr>
          <a:xfrm>
            <a:off x="6884352" y="4967288"/>
            <a:ext cx="2016125" cy="16303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" y="4967288"/>
            <a:ext cx="2124075" cy="163036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488" y="4967288"/>
            <a:ext cx="2124075" cy="163036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25" y="4967288"/>
            <a:ext cx="2120900" cy="1630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5005" name="Группа 8"/>
          <p:cNvGrpSpPr>
            <a:grpSpLocks/>
          </p:cNvGrpSpPr>
          <p:nvPr/>
        </p:nvGrpSpPr>
        <p:grpSpPr bwMode="auto">
          <a:xfrm>
            <a:off x="7430229" y="2569519"/>
            <a:ext cx="1534382" cy="1319934"/>
            <a:chOff x="6401824" y="3603580"/>
            <a:chExt cx="1694091" cy="1171595"/>
          </a:xfrm>
          <a:solidFill>
            <a:schemeClr val="bg1">
              <a:lumMod val="85000"/>
            </a:schemeClr>
          </a:solidFill>
        </p:grpSpPr>
        <p:pic>
          <p:nvPicPr>
            <p:cNvPr id="85006" name="Picture 10" descr="ÐÐ°ÑÑÐ¸Ð½ÐºÐ¸ Ð¿Ð¾ Ð·Ð°Ð¿ÑÐ¾ÑÑ ÑÐµÐ»ÐµÑÐ¾Ð½ Ð´Ð¾Ð²ÐµÑÐ¸Ñ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24" y="3603580"/>
              <a:ext cx="1349563" cy="7073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7" name="Прямоугольник 7"/>
            <p:cNvSpPr>
              <a:spLocks noChangeArrowheads="1"/>
            </p:cNvSpPr>
            <p:nvPr/>
          </p:nvSpPr>
          <p:spPr bwMode="auto">
            <a:xfrm>
              <a:off x="6415039" y="4420031"/>
              <a:ext cx="1680876" cy="355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64C95"/>
                  </a:solidFill>
                  <a:latin typeface="Arial" panose="020B0604020202020204" pitchFamily="34" charset="0"/>
                </a:rPr>
                <a:t>245-95-28</a:t>
              </a:r>
              <a:r>
                <a:rPr lang="ru-RU" altLang="ru-RU" sz="2000" dirty="0">
                  <a:solidFill>
                    <a:srgbClr val="064C95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93052" y="1720850"/>
            <a:ext cx="8607425" cy="306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Справочно-информационная служба (</a:t>
            </a:r>
            <a:r>
              <a:rPr lang="en-US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Call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-центр)</a:t>
            </a:r>
            <a:r>
              <a:rPr lang="en-US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          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                   3 777 444</a:t>
            </a:r>
            <a:endParaRPr lang="ru-RU" altLang="ru-RU" sz="14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9" y="3749425"/>
            <a:ext cx="972988" cy="9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Прямоугольник 7"/>
          <p:cNvSpPr>
            <a:spLocks noChangeArrowheads="1"/>
          </p:cNvSpPr>
          <p:nvPr/>
        </p:nvSpPr>
        <p:spPr bwMode="auto">
          <a:xfrm>
            <a:off x="1940326" y="5020529"/>
            <a:ext cx="1706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  </a:r>
          </a:p>
        </p:txBody>
      </p:sp>
      <p:sp>
        <p:nvSpPr>
          <p:cNvPr id="86020" name="Прямоугольник 10"/>
          <p:cNvSpPr>
            <a:spLocks noChangeArrowheads="1"/>
          </p:cNvSpPr>
          <p:nvPr/>
        </p:nvSpPr>
        <p:spPr bwMode="auto">
          <a:xfrm>
            <a:off x="2167419" y="2244318"/>
            <a:ext cx="21613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Посредством подписки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на электронную рассылку квитанции.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Для получения квитанции по электронной почте необходимо обратиться в АО «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86021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2" y="3717032"/>
            <a:ext cx="11715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Прямоугольник 15"/>
          <p:cNvSpPr>
            <a:spLocks noChangeArrowheads="1"/>
          </p:cNvSpPr>
          <p:nvPr/>
        </p:nvSpPr>
        <p:spPr bwMode="auto">
          <a:xfrm>
            <a:off x="4880191" y="2208016"/>
            <a:ext cx="19240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Доставка квитанции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до 20-го числа «до дверей» дома абонентов жилых помещений.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Данную услугу осуществляет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АО «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86023" name="Прямоугольник 21"/>
          <p:cNvSpPr>
            <a:spLocks noChangeArrowheads="1"/>
          </p:cNvSpPr>
          <p:nvPr/>
        </p:nvSpPr>
        <p:spPr bwMode="auto">
          <a:xfrm>
            <a:off x="213839" y="2243156"/>
            <a:ext cx="1692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В абонентских отделах ЦОП по адресам: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- ул. Жарокова,196;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- мкр.Жетысу-3, 37;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latin typeface="Arial" panose="020B0604020202020204" pitchFamily="34" charset="0"/>
              </a:rPr>
              <a:t>ул. Ботаническая, 29А;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900" dirty="0">
                <a:latin typeface="Arial" panose="020B0604020202020204" pitchFamily="34" charset="0"/>
              </a:rPr>
              <a:t>ул. </a:t>
            </a:r>
            <a:r>
              <a:rPr lang="ru-RU" altLang="ru-RU" sz="900" dirty="0" err="1">
                <a:latin typeface="Arial" panose="020B0604020202020204" pitchFamily="34" charset="0"/>
              </a:rPr>
              <a:t>Чуланова</a:t>
            </a:r>
            <a:r>
              <a:rPr lang="ru-RU" altLang="ru-RU" sz="900" dirty="0">
                <a:latin typeface="Arial" panose="020B0604020202020204" pitchFamily="34" charset="0"/>
              </a:rPr>
              <a:t>, 109.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3288" y="5020529"/>
            <a:ext cx="16970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В абонентском отделе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АО «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» по адресу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ул.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Байзакова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, 221</a:t>
            </a:r>
          </a:p>
        </p:txBody>
      </p:sp>
      <p:sp>
        <p:nvSpPr>
          <p:cNvPr id="86025" name="Прямоугольник 26"/>
          <p:cNvSpPr>
            <a:spLocks noChangeArrowheads="1"/>
          </p:cNvSpPr>
          <p:nvPr/>
        </p:nvSpPr>
        <p:spPr bwMode="auto">
          <a:xfrm>
            <a:off x="7308903" y="2208016"/>
            <a:ext cx="155934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Для плательщиков НДС!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Ежемесячно автоматически выгружаются счет-фактуры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95548" y="5007510"/>
            <a:ext cx="1479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Скачать бесплатное мобильное приложение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«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. Личный кабинет»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и авторизоваться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773113" y="272057"/>
            <a:ext cx="8043862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счет-квитанции</a:t>
            </a:r>
          </a:p>
        </p:txBody>
      </p:sp>
      <p:sp>
        <p:nvSpPr>
          <p:cNvPr id="8602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92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C648028D-6050-40AD-BCE8-A5464A604C4C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6029" name="Picture 2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28" y="835645"/>
            <a:ext cx="1733324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7" y="3781771"/>
            <a:ext cx="1381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877" y="836712"/>
            <a:ext cx="1587500" cy="11906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60" y="919313"/>
            <a:ext cx="1570038" cy="11779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34" name="Picture 2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2"/>
          <a:stretch>
            <a:fillRect/>
          </a:stretch>
        </p:blipFill>
        <p:spPr bwMode="auto">
          <a:xfrm>
            <a:off x="7283455" y="719703"/>
            <a:ext cx="146593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49185" y="5014431"/>
            <a:ext cx="1530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Посредством услуги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</a:rPr>
              <a:t>kaspi.kz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позволяет населению получить единый платежный документ </a:t>
            </a:r>
            <a:r>
              <a:rPr lang="ru-RU" alt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АО «</a:t>
            </a:r>
            <a:r>
              <a:rPr lang="ru-RU" alt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»</a:t>
            </a:r>
          </a:p>
        </p:txBody>
      </p:sp>
      <p:grpSp>
        <p:nvGrpSpPr>
          <p:cNvPr id="86036" name="Группа 17"/>
          <p:cNvGrpSpPr>
            <a:grpSpLocks/>
          </p:cNvGrpSpPr>
          <p:nvPr/>
        </p:nvGrpSpPr>
        <p:grpSpPr bwMode="auto">
          <a:xfrm>
            <a:off x="4239773" y="3749425"/>
            <a:ext cx="1124316" cy="1047060"/>
            <a:chOff x="5014291" y="619125"/>
            <a:chExt cx="1969095" cy="3263428"/>
          </a:xfrm>
        </p:grpSpPr>
        <p:grpSp>
          <p:nvGrpSpPr>
            <p:cNvPr id="86037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6039" name="Рисунок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0" name="Рисунок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1" name="Рисунок 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Овал 28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6038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9" descr="ÐÐ°ÑÑÐ¸Ð½ÐºÐ¸ Ð¿Ð¾ Ð·Ð°Ð¿ÑÐ¾ÑÑ ÐµÐ²ÑÐ°Ð·Ð¸Ð¹ÑÐºÐ¸Ð¹ Ð±Ð°Ð½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18" y="1442449"/>
            <a:ext cx="1064226" cy="5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55" y="1870885"/>
            <a:ext cx="719137" cy="5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Прямоугольник 5"/>
          <p:cNvSpPr>
            <a:spLocks noChangeArrowheads="1"/>
          </p:cNvSpPr>
          <p:nvPr/>
        </p:nvSpPr>
        <p:spPr bwMode="auto">
          <a:xfrm>
            <a:off x="75132" y="2669064"/>
            <a:ext cx="169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В кассах ЦОП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по адресам: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ул. Жарокова,196;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мкр.Жетысу-3, 37;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 ул. Ботаническая, 29А;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ул. </a:t>
            </a:r>
            <a:r>
              <a:rPr lang="ru-RU" altLang="ru-RU" sz="800" dirty="0" err="1">
                <a:latin typeface="Arial" panose="020B0604020202020204" pitchFamily="34" charset="0"/>
              </a:rPr>
              <a:t>Чуланова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</a:p>
        </p:txBody>
      </p:sp>
      <p:sp>
        <p:nvSpPr>
          <p:cNvPr id="87045" name="Прямоугольник 7"/>
          <p:cNvSpPr>
            <a:spLocks noChangeArrowheads="1"/>
          </p:cNvSpPr>
          <p:nvPr/>
        </p:nvSpPr>
        <p:spPr bwMode="auto">
          <a:xfrm>
            <a:off x="1782763" y="2638425"/>
            <a:ext cx="183991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Посредством платежных терминалов Предприятия, расположенных в ЦОП: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ул. Жарокова,196;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мкр.Жетысу-3, 37;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 ул. Ботаническая, 29А;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ул. </a:t>
            </a:r>
            <a:r>
              <a:rPr lang="ru-RU" altLang="ru-RU" sz="800" dirty="0" err="1">
                <a:latin typeface="Arial" panose="020B0604020202020204" pitchFamily="34" charset="0"/>
              </a:rPr>
              <a:t>Чуланова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7562" y="2630096"/>
            <a:ext cx="1782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kaspi.kz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в режиме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on-line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 в любой точке мира с любого компьютера/смартфона позволяет оплачивать за услуги 24 часа в сутки 7 дней в неделю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20838" y="2635675"/>
            <a:ext cx="1671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Расчетно-кассовые отделения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банков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второго уровня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90890" y="4661353"/>
            <a:ext cx="2199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Через системы моментальных платежей Юрта, Касса24,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Qiwi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от населения и юридических лиц. Данный вариант оплаты даст возможность получения информации о произведенных платежах в режиме реального времени.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(в городе более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52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00 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терминалов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вышеуказанных поставщиков)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09415" y="4726714"/>
            <a:ext cx="1637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оплата квитанции в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Алматинском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филиале «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Алматинский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почтамт»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АО «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КазПочта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91050" y="6257931"/>
            <a:ext cx="5241925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КОМИССИИ 0%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5437753" y="6257931"/>
            <a:ext cx="3509962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КОМИССИИ*</a:t>
            </a:r>
          </a:p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(*комиссия удерживается не нашим предприятием)</a:t>
            </a:r>
          </a:p>
        </p:txBody>
      </p:sp>
      <p:pic>
        <p:nvPicPr>
          <p:cNvPr id="87056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7" y="1112226"/>
            <a:ext cx="1298575" cy="9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t="6194" r="32362" b="6377"/>
          <a:stretch>
            <a:fillRect/>
          </a:stretch>
        </p:blipFill>
        <p:spPr bwMode="auto">
          <a:xfrm>
            <a:off x="8359905" y="3608922"/>
            <a:ext cx="460245" cy="9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8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7" b="27008"/>
          <a:stretch>
            <a:fillRect/>
          </a:stretch>
        </p:blipFill>
        <p:spPr bwMode="auto">
          <a:xfrm>
            <a:off x="5362972" y="3709230"/>
            <a:ext cx="1380952" cy="5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9" name="Группа 17"/>
          <p:cNvGrpSpPr>
            <a:grpSpLocks/>
          </p:cNvGrpSpPr>
          <p:nvPr/>
        </p:nvGrpSpPr>
        <p:grpSpPr bwMode="auto">
          <a:xfrm>
            <a:off x="3634781" y="1003623"/>
            <a:ext cx="981075" cy="1374452"/>
            <a:chOff x="5014291" y="619125"/>
            <a:chExt cx="1969095" cy="3263428"/>
          </a:xfrm>
        </p:grpSpPr>
        <p:grpSp>
          <p:nvGrpSpPr>
            <p:cNvPr id="87072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7074" name="Рисунок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5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6" name="Рисунок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Овал 12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7073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60" name="Прямоугольник 71"/>
          <p:cNvSpPr>
            <a:spLocks noChangeArrowheads="1"/>
          </p:cNvSpPr>
          <p:nvPr/>
        </p:nvSpPr>
        <p:spPr bwMode="auto">
          <a:xfrm>
            <a:off x="1517212" y="4797152"/>
            <a:ext cx="251936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с помощью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pos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-терминалов в кассах ЦОП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по адресам: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 ул. Жарокова,196;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 мкр.Жетысу-3, 37;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 ул. Ботаническая, 29А;</a:t>
            </a:r>
          </a:p>
          <a:p>
            <a:pPr algn="ctr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ул.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Чуланова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, 109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7061" name="Picture 2" descr="Картинки по запросу автономные пос терминалы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3916756"/>
            <a:ext cx="13620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776288" y="247650"/>
            <a:ext cx="8043862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оплаты за услуги водоснабжения и водоотведения</a:t>
            </a:r>
          </a:p>
        </p:txBody>
      </p:sp>
      <p:sp>
        <p:nvSpPr>
          <p:cNvPr id="8706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960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34B6EA19-8FFF-41EC-A441-4F2F89AE1864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7064" name="Picture 29" descr="ÐÐ°ÑÑÐ¸Ð½ÐºÐ¸ Ð¿Ð¾ Ð·Ð°Ð¿ÑÐ¾ÑÑ Ð»Ð¾Ð³Ð¾ÑÐ¸Ð¿Ñ Ð±Ð°Ð½ÐºÐ¾Ð² ÐºÐ°Ð·Ð°ÑÑÑÐ°Ð½Ð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938211"/>
            <a:ext cx="980181" cy="4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31" descr="ÐÐ°ÑÑÐ¸Ð½ÐºÐ¸ Ð¿Ð¾ Ð·Ð°Ð¿ÑÐ¾ÑÑ Ð°ÑÑ Ð±Ð°Ð½Ðº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54" y="932120"/>
            <a:ext cx="914991" cy="4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33" descr="ÐÐ°ÑÑÐ¸Ð½ÐºÐ¸ Ð¿Ð¾ Ð·Ð°Ð¿ÑÐ¾ÑÑ ÑÐ¾ÑÑÐµ Ð±Ð°Ð½Ðº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72" y="1548530"/>
            <a:ext cx="830560" cy="1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5" descr="ÐÐ°ÑÑÐ¸Ð½ÐºÐ¸ Ð¿Ð¾ Ð·Ð°Ð¿ÑÐ¾ÑÑ ÑÐ±ÐµÑÐ±Ð°Ð½Ðº ÐºÐ°Ð·Ð°ÑÑÑÐ°Ð½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2" y="1907650"/>
            <a:ext cx="774701" cy="3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" descr="QIWI Терминал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7" y="3664619"/>
            <a:ext cx="601830" cy="10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7876348" y="3632409"/>
            <a:ext cx="345110" cy="8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2164637" y="1031968"/>
            <a:ext cx="708738" cy="113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116013" y="250825"/>
            <a:ext cx="7343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СМС уведомление о наличии задолженности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4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Заголовок 1"/>
          <p:cNvSpPr txBox="1">
            <a:spLocks/>
          </p:cNvSpPr>
          <p:nvPr/>
        </p:nvSpPr>
        <p:spPr bwMode="auto">
          <a:xfrm>
            <a:off x="971550" y="3019425"/>
            <a:ext cx="73437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0117" name="Группа 7"/>
          <p:cNvGrpSpPr>
            <a:grpSpLocks/>
          </p:cNvGrpSpPr>
          <p:nvPr/>
        </p:nvGrpSpPr>
        <p:grpSpPr bwMode="auto">
          <a:xfrm>
            <a:off x="3587825" y="3350830"/>
            <a:ext cx="1296988" cy="2271712"/>
            <a:chOff x="2267744" y="586145"/>
            <a:chExt cx="1635125" cy="3144837"/>
          </a:xfrm>
        </p:grpSpPr>
        <p:grpSp>
          <p:nvGrpSpPr>
            <p:cNvPr id="90138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90140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41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39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8" name="Группа 20"/>
          <p:cNvGrpSpPr>
            <a:grpSpLocks/>
          </p:cNvGrpSpPr>
          <p:nvPr/>
        </p:nvGrpSpPr>
        <p:grpSpPr bwMode="auto">
          <a:xfrm>
            <a:off x="4835348" y="3530408"/>
            <a:ext cx="1303337" cy="2197100"/>
            <a:chOff x="3414270" y="937749"/>
            <a:chExt cx="1304309" cy="2246199"/>
          </a:xfrm>
        </p:grpSpPr>
        <p:pic>
          <p:nvPicPr>
            <p:cNvPr id="90134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35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90136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37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0119" name="Группа 17"/>
          <p:cNvGrpSpPr>
            <a:grpSpLocks/>
          </p:cNvGrpSpPr>
          <p:nvPr/>
        </p:nvGrpSpPr>
        <p:grpSpPr bwMode="auto">
          <a:xfrm>
            <a:off x="6053314" y="3707765"/>
            <a:ext cx="1304925" cy="2295525"/>
            <a:chOff x="7046482" y="514796"/>
            <a:chExt cx="1304309" cy="2246199"/>
          </a:xfrm>
        </p:grpSpPr>
        <p:pic>
          <p:nvPicPr>
            <p:cNvPr id="90128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9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90130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90120" name="Группа 21"/>
          <p:cNvGrpSpPr>
            <a:grpSpLocks/>
          </p:cNvGrpSpPr>
          <p:nvPr/>
        </p:nvGrpSpPr>
        <p:grpSpPr bwMode="auto">
          <a:xfrm>
            <a:off x="7409058" y="3986371"/>
            <a:ext cx="1304925" cy="2376488"/>
            <a:chOff x="4788024" y="3792543"/>
            <a:chExt cx="1304309" cy="2246199"/>
          </a:xfrm>
        </p:grpSpPr>
        <p:pic>
          <p:nvPicPr>
            <p:cNvPr id="9012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7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21" name="Группа 24"/>
          <p:cNvGrpSpPr>
            <a:grpSpLocks/>
          </p:cNvGrpSpPr>
          <p:nvPr/>
        </p:nvGrpSpPr>
        <p:grpSpPr bwMode="auto">
          <a:xfrm>
            <a:off x="1259632" y="1112884"/>
            <a:ext cx="2328193" cy="1469975"/>
            <a:chOff x="155575" y="950491"/>
            <a:chExt cx="3336305" cy="1821284"/>
          </a:xfrm>
        </p:grpSpPr>
        <p:pic>
          <p:nvPicPr>
            <p:cNvPr id="90124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412641" y="1828581"/>
              <a:ext cx="1174532" cy="431900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90122" name="Прямоугольник 21"/>
          <p:cNvSpPr>
            <a:spLocks noChangeArrowheads="1"/>
          </p:cNvSpPr>
          <p:nvPr/>
        </p:nvSpPr>
        <p:spPr bwMode="auto">
          <a:xfrm>
            <a:off x="4108401" y="1078972"/>
            <a:ext cx="30971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С 2019 года работает проект - СМС уведомление о наличии задолженности, в котором указывается сумма долга, оплаты и другие данные.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90123" name="Прямоугольник 21"/>
          <p:cNvSpPr>
            <a:spLocks noChangeArrowheads="1"/>
          </p:cNvSpPr>
          <p:nvPr/>
        </p:nvSpPr>
        <p:spPr bwMode="auto">
          <a:xfrm>
            <a:off x="155575" y="3781425"/>
            <a:ext cx="3671888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В мобильном приложении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предусмотрены следующие функции: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передача показаний ИПУ;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       заявка на опломбировку ИПУ;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заявка на </a:t>
            </a:r>
            <a:r>
              <a:rPr lang="ru-RU" altLang="ru-RU" sz="11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100" dirty="0">
                <a:latin typeface="Arial" panose="020B0604020202020204" pitchFamily="34" charset="0"/>
              </a:rPr>
              <a:t> ИПУ;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          реестр действующих ИПУ;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           расшифровка начислений;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              расшифровка оплаты	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и др. документы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20" y="6462451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17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1259632" y="300682"/>
            <a:ext cx="7253287" cy="896069"/>
          </a:xfrm>
        </p:spPr>
        <p:txBody>
          <a:bodyPr/>
          <a:lstStyle/>
          <a:p>
            <a:pPr eaLnBrk="1" hangingPunct="1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и тарифов на услуги водоснабжения и водоотведения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TextBox 6"/>
          <p:cNvSpPr txBox="1">
            <a:spLocks noChangeArrowheads="1"/>
          </p:cNvSpPr>
          <p:nvPr/>
        </p:nvSpPr>
        <p:spPr bwMode="auto">
          <a:xfrm>
            <a:off x="323528" y="1556792"/>
            <a:ext cx="8568952" cy="2262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300" b="0" dirty="0">
                <a:solidFill>
                  <a:schemeClr val="tx1"/>
                </a:solidFill>
                <a:latin typeface="Arial" charset="0"/>
              </a:rPr>
              <a:t>▪</a:t>
            </a:r>
            <a:r>
              <a:rPr lang="ru-RU" altLang="ru-RU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С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2020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года Предприятию утверждены </a:t>
            </a:r>
            <a:r>
              <a:rPr lang="ru-RU" altLang="ru-RU" sz="1200" b="0" dirty="0">
                <a:solidFill>
                  <a:srgbClr val="0000FF"/>
                </a:solidFill>
                <a:latin typeface="Arial" charset="0"/>
              </a:rPr>
              <a:t>тарифы на услуги водоснабжения и водоотведения на </a:t>
            </a:r>
            <a:r>
              <a:rPr lang="ru-RU" altLang="ru-RU" sz="1200" dirty="0">
                <a:solidFill>
                  <a:srgbClr val="0000FF"/>
                </a:solidFill>
                <a:latin typeface="Arial" charset="0"/>
              </a:rPr>
              <a:t>2020-2024</a:t>
            </a:r>
            <a:r>
              <a:rPr lang="ru-RU" altLang="ru-RU" sz="1200" b="0" dirty="0">
                <a:solidFill>
                  <a:srgbClr val="0000FF"/>
                </a:solidFill>
                <a:latin typeface="Arial" charset="0"/>
              </a:rPr>
              <a:t> годы,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дифференцированные по трем группам потребителей (население; теплоснабжающие предприятия и организации, предоставляющие услуги водоснабжения и(или) водоотведения; бюджетные организации и прочие потребители). 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▪ Предприятию </a:t>
            </a:r>
            <a:r>
              <a:rPr lang="ru-RU" altLang="ru-RU" sz="1200" b="0" dirty="0">
                <a:solidFill>
                  <a:srgbClr val="0000FF"/>
                </a:solidFill>
                <a:latin typeface="Arial" charset="0"/>
              </a:rPr>
              <a:t>утверждена Инвестиционная программа на </a:t>
            </a:r>
            <a:r>
              <a:rPr lang="ru-RU" altLang="ru-RU" sz="1200" dirty="0">
                <a:solidFill>
                  <a:srgbClr val="0000FF"/>
                </a:solidFill>
                <a:latin typeface="Arial" charset="0"/>
              </a:rPr>
              <a:t>2020–2024</a:t>
            </a:r>
            <a:r>
              <a:rPr lang="ru-RU" altLang="ru-RU" sz="1200" b="0" dirty="0">
                <a:solidFill>
                  <a:srgbClr val="0000FF"/>
                </a:solidFill>
                <a:latin typeface="Arial" charset="0"/>
              </a:rPr>
              <a:t> годы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по услугам водоснабжения и водоотведения на общую сумму 14 183 </a:t>
            </a:r>
            <a:r>
              <a:rPr lang="ru-RU" altLang="ru-RU" sz="1200" b="0" dirty="0" err="1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, в том числе на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2022 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год - в сумме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3 739 </a:t>
            </a:r>
            <a:r>
              <a:rPr lang="ru-RU" altLang="ru-RU" sz="1200" b="0" dirty="0" err="1" smtClean="0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, из них на услуги водоснабжения –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2 789 </a:t>
            </a:r>
            <a:r>
              <a:rPr lang="ru-RU" altLang="ru-RU" sz="1200" b="0" dirty="0" err="1" smtClean="0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, 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на услуги водоотведения – </a:t>
            </a:r>
            <a:r>
              <a:rPr lang="ru-RU" altLang="ru-RU" sz="1200" b="0" dirty="0" smtClean="0">
                <a:solidFill>
                  <a:schemeClr val="tx1"/>
                </a:solidFill>
                <a:latin typeface="Arial" charset="0"/>
              </a:rPr>
              <a:t>950 </a:t>
            </a:r>
            <a:r>
              <a:rPr lang="ru-RU" altLang="ru-RU" sz="1200" b="0" dirty="0" err="1" smtClean="0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200" b="0" dirty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421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11664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754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46B322D-6F0D-491F-BA51-1A43D8704E9D}" type="slidenum">
              <a:rPr lang="ru-RU" altLang="ru-RU" sz="900" b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18</a:t>
            </a:fld>
            <a:endParaRPr lang="ru-RU" altLang="ru-RU" sz="900" b="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395536" y="1340768"/>
            <a:ext cx="82804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Государственное коммунальное предприятие на праве хозяйственного ведения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«Алматы Су»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Управления энергоэффективности и инфраструктурного развития города Алматы оказывает услуги в сфере </a:t>
            </a:r>
            <a:r>
              <a:rPr lang="ru-RU" altLang="ru-RU" sz="1600" dirty="0">
                <a:solidFill>
                  <a:srgbClr val="000066"/>
                </a:solidFill>
                <a:latin typeface="Arial" panose="020B0604020202020204" pitchFamily="34" charset="0"/>
              </a:rPr>
              <a:t>водоснабжения и водоотведения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города Алматы и населенных пунктов Алматинской области.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Целью деятельности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является осуществление деятельности в сфере жизнеобеспечения населенных пунктов, содержание, эксплуатация и техническое обслуживание объектов водоснабжения и водоотведения, а также обеспечение безопасности водохозяйственных систем и сооружений, находящихся в государственной собственности по городу Алматы и населенных пунктов Алматинской области.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Приказом 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Предприятие включено в республиканский раздел Государственного регистра субъектов естественных монополий в сфере водоснабжения и водоотведения.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32625" y="6484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23832-45C5-4442-A5C4-D608591B403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273423" y="48993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Общая информация о ГКП «Алматы Су»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83703"/>
              </p:ext>
            </p:extLst>
          </p:nvPr>
        </p:nvGraphicFramePr>
        <p:xfrm>
          <a:off x="2268538" y="620713"/>
          <a:ext cx="6513508" cy="5922824"/>
        </p:xfrm>
        <a:graphic>
          <a:graphicData uri="http://schemas.openxmlformats.org/drawingml/2006/table">
            <a:tbl>
              <a:tblPr/>
              <a:tblGrid>
                <a:gridCol w="23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681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водоснабжения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1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 подземных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Талгарское,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Алма-Атинское месторождения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0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поверхностных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Головные очистные сооружения (р.Б.Алматинка),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фильтровальные станции «Медеу», «Аксай»,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«Карагайлы»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водопроводных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0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Водопроводные колодцы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9346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 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подъемов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13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38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Система водоотведения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очистные сооружения: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биологическая очистка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канализационных сетей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колодцы, камеры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70 467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309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Отводящие каналы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Накопитель Сорбулак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Накопители правобережного Сорбулакского канала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7195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sp>
        <p:nvSpPr>
          <p:cNvPr id="60488" name="TextBox 10"/>
          <p:cNvSpPr txBox="1">
            <a:spLocks noChangeArrowheads="1"/>
          </p:cNvSpPr>
          <p:nvPr/>
        </p:nvSpPr>
        <p:spPr bwMode="auto">
          <a:xfrm>
            <a:off x="2051050" y="23336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Информация о системах водоснабжения и водоотведения</a:t>
            </a:r>
          </a:p>
        </p:txBody>
      </p:sp>
      <p:pic>
        <p:nvPicPr>
          <p:cNvPr id="60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9688"/>
            <a:ext cx="9683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3" y="766763"/>
            <a:ext cx="2073275" cy="124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5087936"/>
            <a:ext cx="2048787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9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59184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61" y="3640700"/>
            <a:ext cx="2043139" cy="136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4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43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F97E6EC4-BB06-4775-8364-F9FE5E11AC4A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3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35820" y="289491"/>
            <a:ext cx="6443662" cy="46037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</a:t>
            </a:r>
            <a:b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услуге водоснабжения за </a:t>
            </a: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полугодие 2022 года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1C552-8EC4-410F-B746-FAC29B8B896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618576"/>
              </p:ext>
            </p:extLst>
          </p:nvPr>
        </p:nvGraphicFramePr>
        <p:xfrm>
          <a:off x="323528" y="1015197"/>
          <a:ext cx="8482491" cy="5477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752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2327244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696740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581074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565500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848248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918936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777561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1484436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487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520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(сумма договора)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7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20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</a:t>
                      </a:r>
                      <a:r>
                        <a:rPr lang="ru-RU" sz="10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143 260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81 869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2 789 031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1 166 110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- 1 622 921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217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622 246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251 960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- 370 286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результатам проведения государственных закупок, удорожание материалов, работ, услуг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объектов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42 046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80659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Бурение скважин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- 72 004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768605"/>
                  </a:ext>
                </a:extLst>
              </a:tr>
              <a:tr h="69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авторский надзор над реконструкцией сооружений, газификацией объектов, бурением скважин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4043"/>
                  </a:ext>
                </a:extLst>
              </a:tr>
              <a:tr h="188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30 261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19 885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1 518 184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813 946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- 704 238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34537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авторский надзор над реконструкцией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32 491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- 24 479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реконструкция насосных станций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- 117 000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помещений районно-эксплуатационного участка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- 8 897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26435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проектно-сметной документации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67 996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- 67 996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70 874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1 78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- 49 085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030905"/>
                  </a:ext>
                </a:extLst>
              </a:tr>
              <a:tr h="522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систем управления производственным процессом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91 682</a:t>
                      </a:r>
                    </a:p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- 68 232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4367"/>
                  </a:ext>
                </a:extLst>
              </a:tr>
              <a:tr h="285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специальной 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133 688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- 133 688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96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5576" y="164814"/>
            <a:ext cx="8229600" cy="836255"/>
          </a:xfrm>
        </p:spPr>
        <p:txBody>
          <a:bodyPr/>
          <a:lstStyle/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</a:t>
            </a:r>
            <a:b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услуге водоотведения за </a:t>
            </a:r>
            <a:r>
              <a:rPr lang="en-US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полугодие 2022 года</a:t>
            </a:r>
            <a:endParaRPr lang="ru-RU" altLang="ru-RU" sz="1400" dirty="0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577013"/>
            <a:ext cx="1187450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4980FB-1F64-4F30-8AC8-6E0283BB30B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11138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56034"/>
              </p:ext>
            </p:extLst>
          </p:nvPr>
        </p:nvGraphicFramePr>
        <p:xfrm>
          <a:off x="323529" y="1047393"/>
          <a:ext cx="8684069" cy="5261927"/>
        </p:xfrm>
        <a:graphic>
          <a:graphicData uri="http://schemas.openxmlformats.org/drawingml/2006/table">
            <a:tbl>
              <a:tblPr/>
              <a:tblGrid>
                <a:gridCol w="35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50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9148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и 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мероприятий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изм.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в натуральных показателях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(сумма 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договора)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Причины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отклонения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90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109 418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63 899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949 676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891 956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kk-KZ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57 720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06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Реконструкция канализационных сетей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3 567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706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677 492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744 784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67 292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результатам проведения государственных закупок, удорожание материалов, работ, услуг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9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Технический и авторский надзор над реконструкцией канализационных сетей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услуга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23 071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5 970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-17 101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52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16 672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-16 672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97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ед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232 441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141 202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- 91 239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4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Тарифы на услуги водоснабжения и водоотведения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327565"/>
              </p:ext>
            </p:extLst>
          </p:nvPr>
        </p:nvGraphicFramePr>
        <p:xfrm>
          <a:off x="611560" y="802184"/>
          <a:ext cx="8075240" cy="568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28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5463400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</a:tblGrid>
              <a:tr h="4897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 тарифы 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489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79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водоснабжения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87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201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504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водоотведения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35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381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509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43664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7525" y="6381328"/>
            <a:ext cx="853294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0003"/>
              </p:ext>
            </p:extLst>
          </p:nvPr>
        </p:nvGraphicFramePr>
        <p:xfrm>
          <a:off x="251521" y="551372"/>
          <a:ext cx="8568951" cy="636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1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66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производство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9 468 696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5 751 695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46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Материальные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1 961 011</a:t>
                      </a:r>
                      <a:endParaRPr lang="ru-RU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1 275 774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Сырье и материалы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135 270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69 495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ГСМ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185 688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152 038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цен, у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величение производственной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Топливо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3 913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344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1 632 417</a:t>
                      </a:r>
                      <a:endParaRPr lang="ru-RU" sz="9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1 050 328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тарифов на электроэнергию и ее                    транспортировку, рост объемов услуг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на оплату труда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3 817 683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2 220 825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Индексация заработной платы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67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2 291 648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1 442 052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ТС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 учтена не в полном объеме, а на сумму ИП, исполнение-по фактическому начислению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354 289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157 702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ремонтных работ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1 044 065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655 342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охраны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21 108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14 108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 на услуги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труда и техника безопасности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62 060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Плата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за использование природных ресурсов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4 757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фактическому забору воды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добычу подземных вод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328 507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229 855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ставки, рост объемов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45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Коммунальные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услуги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35 476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22 446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тарифов на электроэнергию, газ,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вывоз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тбо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(зоны санитарной охраны)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625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Обязательные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виды страхования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63 527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39 258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Индексация заработной платы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окружающей среды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фактическим показателям и рост МРП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789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оформление квитанций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76 152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затраты, всего, в </a:t>
                      </a:r>
                      <a:r>
                        <a:rPr kumimoji="0" lang="ru-RU" sz="900" b="1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kumimoji="0" lang="ru-RU" sz="9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391 455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226 379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19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r>
                        <a:rPr kumimoji="0" lang="ru-RU" sz="85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связи, почтовые расходы</a:t>
                      </a:r>
                      <a:endParaRPr kumimoji="0" lang="ru-RU" sz="8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8 671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затрат на услуги интернета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19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командировочные расходы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19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подготовка кадров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19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проходного канала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3 175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услуги проводится 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Управлением активов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г.Алматы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219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 подачи воды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29 790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тарифа на услуги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подачи воды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716871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затраты по контрактам на недропользование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11 695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разрешения на специальное водопользование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</a:tbl>
          </a:graphicData>
        </a:graphic>
      </p:graphicFrame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1475656" y="23347"/>
            <a:ext cx="76413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водоснабжения за </a:t>
            </a:r>
            <a:r>
              <a:rPr lang="en-US" altLang="ru-RU" sz="1300" dirty="0">
                <a:latin typeface="Arial" panose="020B0604020202020204" pitchFamily="34" charset="0"/>
              </a:rPr>
              <a:t>I </a:t>
            </a:r>
            <a:r>
              <a:rPr lang="ru-RU" altLang="ru-RU" sz="1300" dirty="0">
                <a:latin typeface="Arial" panose="020B0604020202020204" pitchFamily="34" charset="0"/>
              </a:rPr>
              <a:t>полугодие 2022 года</a:t>
            </a:r>
            <a:r>
              <a:rPr lang="ru-RU" altLang="ru-RU" sz="1300" dirty="0" smtClean="0">
                <a:latin typeface="Arial" panose="020B0604020202020204" pitchFamily="34" charset="0"/>
              </a:rPr>
              <a:t>, </a:t>
            </a:r>
            <a:r>
              <a:rPr lang="ru-RU" altLang="ru-RU" sz="1300" dirty="0">
                <a:latin typeface="Arial" panose="020B0604020202020204" pitchFamily="34" charset="0"/>
              </a:rPr>
              <a:t>тыс.тенге</a:t>
            </a:r>
          </a:p>
        </p:txBody>
      </p:sp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71600" y="57631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по услугам водоснабжения за </a:t>
            </a:r>
            <a:r>
              <a:rPr lang="en-US" altLang="ru-RU" sz="900" dirty="0">
                <a:latin typeface="Arial" panose="020B0604020202020204" pitchFamily="34" charset="0"/>
              </a:rPr>
              <a:t>I </a:t>
            </a:r>
            <a:r>
              <a:rPr lang="ru-RU" altLang="ru-RU" sz="900" dirty="0">
                <a:latin typeface="Arial" panose="020B0604020202020204" pitchFamily="34" charset="0"/>
              </a:rPr>
              <a:t>полугодие 2022 года</a:t>
            </a:r>
            <a:r>
              <a:rPr lang="ru-RU" altLang="ru-RU" sz="900" dirty="0" smtClean="0">
                <a:latin typeface="Arial" panose="020B0604020202020204" pitchFamily="34" charset="0"/>
              </a:rPr>
              <a:t>, </a:t>
            </a:r>
            <a:r>
              <a:rPr lang="ru-RU" altLang="ru-RU" sz="900" dirty="0">
                <a:latin typeface="Arial" panose="020B0604020202020204" pitchFamily="34" charset="0"/>
              </a:rPr>
              <a:t>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24324"/>
              </p:ext>
            </p:extLst>
          </p:nvPr>
        </p:nvGraphicFramePr>
        <p:xfrm>
          <a:off x="179512" y="426963"/>
          <a:ext cx="8784976" cy="644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371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3033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оплата проезда персонала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По фактической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потребности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обязательные </a:t>
                      </a:r>
                      <a:r>
                        <a:rPr kumimoji="0" lang="ru-RU" sz="85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проф.пенсионные</a:t>
                      </a:r>
                      <a:r>
                        <a:rPr kumimoji="0" lang="ru-RU" sz="85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взносы</a:t>
                      </a:r>
                      <a:endParaRPr kumimoji="0" lang="ru-RU" sz="8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Индексация заработной платы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kumimoji="0" lang="ru-RU" sz="85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техсредств</a:t>
                      </a:r>
                      <a:endParaRPr kumimoji="0" lang="ru-RU" sz="8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81 032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31 951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Завершение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услуг и работ во 2 полугодии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материалы, запасные части, инструменты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198 264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135 346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Рост цен и потребности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2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3 378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Экономия затрат на сертификацию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согласно процедуре     </a:t>
                      </a:r>
                    </a:p>
                    <a:p>
                      <a:pPr algn="l" rtl="0" fontAlgn="b"/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завершение услуг во 2 полугодии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</a:t>
                      </a:r>
                      <a:r>
                        <a:rPr lang="ru-RU" sz="8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затраты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Завершение работ во втором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 периода всего, в </a:t>
                      </a:r>
                      <a:r>
                        <a:rPr lang="ru-RU" sz="900" b="1" baseline="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461 132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248 320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-46,1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Общие и административные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расходы: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460 923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248 200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-46,2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Заработная плата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235 044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118 644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-49,5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Индексация заработной платы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Социальный</a:t>
                      </a:r>
                      <a:r>
                        <a:rPr lang="ru-RU" sz="850" baseline="0" dirty="0">
                          <a:latin typeface="Arial" pitchFamily="34" charset="0"/>
                          <a:cs typeface="Arial" pitchFamily="34" charset="0"/>
                        </a:rPr>
                        <a:t> налог, </a:t>
                      </a:r>
                      <a:r>
                        <a:rPr lang="ru-RU" sz="850" baseline="0" dirty="0" err="1">
                          <a:latin typeface="Arial" pitchFamily="34" charset="0"/>
                          <a:cs typeface="Arial" pitchFamily="34" charset="0"/>
                        </a:rPr>
                        <a:t>соц.отчисления</a:t>
                      </a:r>
                      <a:r>
                        <a:rPr lang="ru-RU" sz="850" baseline="0" dirty="0">
                          <a:latin typeface="Arial" pitchFamily="34" charset="0"/>
                          <a:cs typeface="Arial" pitchFamily="34" charset="0"/>
                        </a:rPr>
                        <a:t>, ОСМС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26 442 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-49,6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Индексация заработной платы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59434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Налоги и платежи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124 749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69 304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-44,4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Увеличение налога на имущество в связи с передачей    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на баланс объектов 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Прочие расходы, всего, в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688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-37,2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27 837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-24,7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Модернизация НМА, обновление ОС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тех.средств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3 904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-18,5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Производственная потребность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4 430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-33,4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Рост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тарифов на электроэнергию и ее транспортировку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Услуги сторонних организаций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22 141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-53,0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 пределах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Командировочные</a:t>
                      </a:r>
                      <a:r>
                        <a:rPr lang="ru-RU" sz="850" baseline="0" dirty="0"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1 285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-63,6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По фактической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345314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Услуги связи,</a:t>
                      </a:r>
                      <a:r>
                        <a:rPr lang="ru-RU" sz="850" baseline="0" dirty="0">
                          <a:latin typeface="Arial" pitchFamily="34" charset="0"/>
                          <a:cs typeface="Arial" pitchFamily="34" charset="0"/>
                        </a:rPr>
                        <a:t> почтовые, периодическая печать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9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150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-47,5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Рост почтовых расходов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Обязательное страхование персонала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3 643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-47,5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Индексация заработной платы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Материалы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7 298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-33,5</a:t>
                      </a:r>
                      <a:endParaRPr lang="ru-RU" sz="9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Рост цен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25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929 829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6 000 015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43 192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-518 832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973 021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5 481 183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-45,0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Увеличение объемов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услуг, тыс.м3</a:t>
                      </a: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143 260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81 869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Увеличение объемов 1 группы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817698"/>
                  </a:ext>
                </a:extLst>
              </a:tr>
              <a:tr h="225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(тенге без НДС)</a:t>
                      </a: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1546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576064" cy="30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1115615" y="122238"/>
            <a:ext cx="78488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по услугам водоотведения </a:t>
            </a:r>
            <a:r>
              <a:rPr lang="ru-RU" altLang="ru-RU" sz="1100" dirty="0" smtClean="0">
                <a:latin typeface="Arial" panose="020B0604020202020204" pitchFamily="34" charset="0"/>
              </a:rPr>
              <a:t>за </a:t>
            </a:r>
            <a:r>
              <a:rPr lang="en-US" altLang="ru-RU" sz="1100" dirty="0">
                <a:latin typeface="Arial" panose="020B0604020202020204" pitchFamily="34" charset="0"/>
              </a:rPr>
              <a:t>I </a:t>
            </a:r>
            <a:r>
              <a:rPr lang="ru-RU" altLang="ru-RU" sz="1100" dirty="0" smtClean="0">
                <a:latin typeface="Arial" panose="020B0604020202020204" pitchFamily="34" charset="0"/>
              </a:rPr>
              <a:t>полугодие 2022 года, </a:t>
            </a:r>
            <a:r>
              <a:rPr lang="ru-RU" altLang="ru-RU" sz="1100" dirty="0">
                <a:latin typeface="Arial" panose="020B0604020202020204" pitchFamily="34" charset="0"/>
              </a:rPr>
              <a:t>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624902"/>
              </p:ext>
            </p:extLst>
          </p:nvPr>
        </p:nvGraphicFramePr>
        <p:xfrm>
          <a:off x="107504" y="620687"/>
          <a:ext cx="8856983" cy="61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15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производство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700 714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2 355 314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Материальные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78 247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309 531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Сырье и материалы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ГСМ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74 404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60 080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цен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производственной потребности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Топливо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Перевод отопления на газ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491 871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247 089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фактическому расходу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на оплату труда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580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1 112 149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Индексация заработной платы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4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806 436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598 672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ТС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 учтена не в полном объеме, а на сумму ИП, исполнение-по фактическому начислению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269 064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37 638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ремонтных работ во 2 полугодии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376 387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297 324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охраны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4 722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 услуги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684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труда и техника безопасности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31 772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24 685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471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Коммунальные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услуги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10 476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тарифов на электроэнергию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ее транспортировку, </a:t>
                      </a:r>
                      <a:r>
                        <a:rPr lang="ru-RU" sz="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перевод отопления 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газ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Обязательные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виды страхования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26 544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18 263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Индексация заработной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окружающей среды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130 214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фактическим экологическим показателям и рост МРП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оформление квитанций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56 008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30 653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затраты, всего, в </a:t>
                      </a:r>
                      <a:r>
                        <a:rPr kumimoji="0" lang="ru-RU" sz="900" b="1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kumimoji="0" lang="ru-RU" sz="9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114 345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78 311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r>
                        <a:rPr kumimoji="0" lang="ru-RU" sz="85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связи, почтовые расходы</a:t>
                      </a:r>
                      <a:endParaRPr kumimoji="0" lang="ru-RU" sz="8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затрат на услуги интернета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командировочные расходы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подготовка кадров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оплата проезда персонала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2612"/>
                  </a:ext>
                </a:extLst>
              </a:tr>
              <a:tr h="294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обязательные </a:t>
                      </a:r>
                      <a:r>
                        <a:rPr kumimoji="0" lang="ru-RU" sz="85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проф.пенсионные</a:t>
                      </a:r>
                      <a:r>
                        <a:rPr kumimoji="0" lang="ru-RU" sz="85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взносы</a:t>
                      </a:r>
                      <a:endParaRPr kumimoji="0" lang="ru-RU" sz="8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16 366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11 567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Индексация заработной платы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kumimoji="0" lang="ru-RU" sz="85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техсредств</a:t>
                      </a:r>
                      <a:endParaRPr kumimoji="0" lang="ru-RU" sz="8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10 078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800" dirty="0"/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  <a:tr h="339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5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материалы, запасные части, инструменты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50 630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/>
                        <a:t>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и потребности 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650089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47266</TotalTime>
  <Words>3748</Words>
  <Application>Microsoft Office PowerPoint</Application>
  <PresentationFormat>Экран (4:3)</PresentationFormat>
  <Paragraphs>1113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Wingdings 3</vt:lpstr>
      <vt:lpstr>Тема Office</vt:lpstr>
      <vt:lpstr>1_Тема Office</vt:lpstr>
      <vt:lpstr>5_Тема Office</vt:lpstr>
      <vt:lpstr>Презентация PowerPoint</vt:lpstr>
      <vt:lpstr>Презентация PowerPoint</vt:lpstr>
      <vt:lpstr>Презентация PowerPoint</vt:lpstr>
      <vt:lpstr>Исполнение Инвестиционной программы  по услуге водоснабжения за I полугодие 2022 года</vt:lpstr>
      <vt:lpstr>Исполнение Инвестиционной программы по услуге водоотведения за I полугодие 2022 года</vt:lpstr>
      <vt:lpstr>Тарифы на услуги водоснабжения и водоотведения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Объемы предоставленных услуг водоснабжения и водоотведения за I полугодие 2022 года</vt:lpstr>
      <vt:lpstr>Проводимая работа с потребителями услуг водоснабжения и водоотведения</vt:lpstr>
      <vt:lpstr>Презентация PowerPoint</vt:lpstr>
      <vt:lpstr>Презентация PowerPoint</vt:lpstr>
      <vt:lpstr>Презентация PowerPoint</vt:lpstr>
      <vt:lpstr>Перспективы деятельности и тарифов на услуги водоснабжения и водоотведения</vt:lpstr>
    </vt:vector>
  </TitlesOfParts>
  <Company>agpo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plan1</dc:creator>
  <cp:lastModifiedBy>Полякова Ирина Алексеевна</cp:lastModifiedBy>
  <cp:revision>3949</cp:revision>
  <cp:lastPrinted>2022-07-20T05:26:11Z</cp:lastPrinted>
  <dcterms:created xsi:type="dcterms:W3CDTF">2008-12-02T10:26:55Z</dcterms:created>
  <dcterms:modified xsi:type="dcterms:W3CDTF">2022-07-20T08:12:03Z</dcterms:modified>
</cp:coreProperties>
</file>