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4" r:id="rId4"/>
    <p:sldId id="320" r:id="rId5"/>
    <p:sldId id="316" r:id="rId6"/>
    <p:sldId id="326" r:id="rId7"/>
    <p:sldId id="327" r:id="rId8"/>
    <p:sldId id="328" r:id="rId9"/>
    <p:sldId id="274" r:id="rId10"/>
    <p:sldId id="292" r:id="rId11"/>
    <p:sldId id="313" r:id="rId12"/>
    <p:sldId id="293" r:id="rId13"/>
    <p:sldId id="295" r:id="rId14"/>
    <p:sldId id="314" r:id="rId15"/>
    <p:sldId id="296" r:id="rId16"/>
    <p:sldId id="301" r:id="rId17"/>
    <p:sldId id="312" r:id="rId18"/>
    <p:sldId id="280" r:id="rId19"/>
    <p:sldId id="323" r:id="rId20"/>
    <p:sldId id="324" r:id="rId21"/>
    <p:sldId id="325" r:id="rId22"/>
    <p:sldId id="322" r:id="rId23"/>
    <p:sldId id="321" r:id="rId24"/>
    <p:sldId id="329" r:id="rId25"/>
    <p:sldId id="319" r:id="rId26"/>
    <p:sldId id="303" r:id="rId27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pos="1118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pos="7106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orient="horz" pos="1071" userDrawn="1">
          <p15:clr>
            <a:srgbClr val="A4A3A4"/>
          </p15:clr>
        </p15:guide>
        <p15:guide id="11" pos="4384" userDrawn="1">
          <p15:clr>
            <a:srgbClr val="A4A3A4"/>
          </p15:clr>
        </p15:guide>
        <p15:guide id="12" orient="horz" pos="12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006CB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71" autoAdjust="0"/>
    <p:restoredTop sz="95455" autoAdjust="0"/>
  </p:normalViewPr>
  <p:slideViewPr>
    <p:cSldViewPr snapToGrid="0" showGuides="1">
      <p:cViewPr varScale="1">
        <p:scale>
          <a:sx n="113" d="100"/>
          <a:sy n="113" d="100"/>
        </p:scale>
        <p:origin x="106" y="192"/>
      </p:cViewPr>
      <p:guideLst>
        <p:guide orient="horz" pos="2160"/>
        <p:guide pos="3840"/>
        <p:guide orient="horz" pos="754"/>
        <p:guide pos="1118"/>
        <p:guide orient="horz" pos="232"/>
        <p:guide orient="horz" pos="618"/>
        <p:guide pos="7106"/>
        <p:guide orient="horz" pos="3974"/>
        <p:guide orient="horz" pos="1071"/>
        <p:guide pos="4384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g"/><Relationship Id="rId4" Type="http://schemas.openxmlformats.org/officeDocument/2006/relationships/image" Target="../media/image31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jpg"/><Relationship Id="rId4" Type="http://schemas.openxmlformats.org/officeDocument/2006/relationships/image" Target="../media/image3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g"/><Relationship Id="rId4" Type="http://schemas.openxmlformats.org/officeDocument/2006/relationships/image" Target="../media/image31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jp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9D3E3-4CA3-4F05-A66C-C3980C719A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6F313-3FAB-41BA-8437-B94D083B3504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Центры по обслуживанию потребителей (ЦОП) </a:t>
          </a:r>
        </a:p>
      </dgm:t>
    </dgm:pt>
    <dgm:pt modelId="{69523FFF-450A-4652-9017-90714F661BEE}" type="parTrans" cxnId="{FC5EAB03-8A90-46A8-8A64-7D3524CDF473}">
      <dgm:prSet/>
      <dgm:spPr/>
      <dgm:t>
        <a:bodyPr/>
        <a:lstStyle/>
        <a:p>
          <a:endParaRPr lang="ru-RU"/>
        </a:p>
      </dgm:t>
    </dgm:pt>
    <dgm:pt modelId="{2EBF90AF-5638-4FD1-8F51-8628FF69AB9B}" type="sibTrans" cxnId="{FC5EAB03-8A90-46A8-8A64-7D3524CDF473}">
      <dgm:prSet/>
      <dgm:spPr/>
      <dgm:t>
        <a:bodyPr/>
        <a:lstStyle/>
        <a:p>
          <a:endParaRPr lang="ru-RU"/>
        </a:p>
      </dgm:t>
    </dgm:pt>
    <dgm:pt modelId="{7F6D34D2-0236-48F4-8537-C8445A98AEDE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ул.Жарокова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196</a:t>
          </a:r>
        </a:p>
      </dgm:t>
    </dgm:pt>
    <dgm:pt modelId="{41EACFE3-E461-4414-91C3-4F38A516282F}" type="parTrans" cxnId="{523B94E4-4052-4F82-90BC-4A0833B967AA}">
      <dgm:prSet/>
      <dgm:spPr/>
      <dgm:t>
        <a:bodyPr/>
        <a:lstStyle/>
        <a:p>
          <a:endParaRPr lang="ru-RU"/>
        </a:p>
      </dgm:t>
    </dgm:pt>
    <dgm:pt modelId="{A8A2E0DE-996A-45EB-9780-3A69C7988D22}" type="sibTrans" cxnId="{523B94E4-4052-4F82-90BC-4A0833B967AA}">
      <dgm:prSet/>
      <dgm:spPr/>
      <dgm:t>
        <a:bodyPr/>
        <a:lstStyle/>
        <a:p>
          <a:endParaRPr lang="ru-RU"/>
        </a:p>
      </dgm:t>
    </dgm:pt>
    <dgm:pt modelId="{13302648-4C6D-416B-B7C0-7C1A284EDF08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ЦОП «</a:t>
          </a:r>
          <a:r>
            <a:rPr lang="kk-KZ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Шығыс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ул.Ботаническая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29а </a:t>
          </a:r>
        </a:p>
      </dgm:t>
    </dgm:pt>
    <dgm:pt modelId="{003B6E63-EF28-453A-96BB-9A06EEB971EB}" type="parTrans" cxnId="{8343BA55-6DA2-4F5E-8727-0120F3A12749}">
      <dgm:prSet/>
      <dgm:spPr/>
      <dgm:t>
        <a:bodyPr/>
        <a:lstStyle/>
        <a:p>
          <a:endParaRPr lang="ru-RU"/>
        </a:p>
      </dgm:t>
    </dgm:pt>
    <dgm:pt modelId="{6D9C8B20-2C32-4A70-B787-245F5E7CA659}" type="sibTrans" cxnId="{8343BA55-6DA2-4F5E-8727-0120F3A12749}">
      <dgm:prSet/>
      <dgm:spPr/>
      <dgm:t>
        <a:bodyPr/>
        <a:lstStyle/>
        <a:p>
          <a:endParaRPr lang="ru-RU"/>
        </a:p>
      </dgm:t>
    </dgm:pt>
    <dgm:pt modelId="{610FEC30-66CF-4E2B-B084-BCF889A50406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Батыс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мкр.«Жетысу-3», 37</a:t>
          </a:r>
        </a:p>
      </dgm:t>
    </dgm:pt>
    <dgm:pt modelId="{E6387507-4340-4AF9-A513-278B2149C854}" type="parTrans" cxnId="{DCDC6521-24A4-48BC-B987-FAEE97C3E01E}">
      <dgm:prSet/>
      <dgm:spPr/>
      <dgm:t>
        <a:bodyPr/>
        <a:lstStyle/>
        <a:p>
          <a:endParaRPr lang="ru-RU"/>
        </a:p>
      </dgm:t>
    </dgm:pt>
    <dgm:pt modelId="{446C7DAE-1F04-460A-B05C-4999C056D0F0}" type="sibTrans" cxnId="{DCDC6521-24A4-48BC-B987-FAEE97C3E01E}">
      <dgm:prSet/>
      <dgm:spPr/>
      <dgm:t>
        <a:bodyPr/>
        <a:lstStyle/>
        <a:p>
          <a:endParaRPr lang="ru-RU"/>
        </a:p>
      </dgm:t>
    </dgm:pt>
    <dgm:pt modelId="{D22810D0-3B3E-493A-8572-5C2AEFA2DA8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Алатау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ул.Чуланова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109</a:t>
          </a:r>
        </a:p>
      </dgm:t>
    </dgm:pt>
    <dgm:pt modelId="{D042860F-02ED-45F2-9FCB-F671CBEC14F8}" type="parTrans" cxnId="{DB44D3C8-A1F2-4139-B072-748D9A556898}">
      <dgm:prSet/>
      <dgm:spPr/>
      <dgm:t>
        <a:bodyPr/>
        <a:lstStyle/>
        <a:p>
          <a:endParaRPr lang="ru-RU"/>
        </a:p>
      </dgm:t>
    </dgm:pt>
    <dgm:pt modelId="{E00F08D4-6A3C-4FCE-BBC4-350FA83B74FF}" type="sibTrans" cxnId="{DB44D3C8-A1F2-4139-B072-748D9A556898}">
      <dgm:prSet/>
      <dgm:spPr/>
      <dgm:t>
        <a:bodyPr/>
        <a:lstStyle/>
        <a:p>
          <a:endParaRPr lang="ru-RU"/>
        </a:p>
      </dgm:t>
    </dgm:pt>
    <dgm:pt modelId="{90D4629F-99E5-4BA7-AF30-68A1AB77F472}" type="pres">
      <dgm:prSet presAssocID="{6999D3E3-4CA3-4F05-A66C-C3980C719A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00B10-CEB8-4F7E-BFF7-72F9B63CCF16}" type="pres">
      <dgm:prSet presAssocID="{37A6F313-3FAB-41BA-8437-B94D083B3504}" presName="centerShape" presStyleLbl="node0" presStyleIdx="0" presStyleCnt="1" custScaleX="194307" custScaleY="121093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53A91F53-69D3-4378-AB1E-C4C2B1ACC750}" type="pres">
      <dgm:prSet presAssocID="{7F6D34D2-0236-48F4-8537-C8445A98AEDE}" presName="node" presStyleLbl="node1" presStyleIdx="0" presStyleCnt="4" custScaleX="172596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B2453-B2FD-45EC-8A7D-9AE5EE63F554}" type="pres">
      <dgm:prSet presAssocID="{7F6D34D2-0236-48F4-8537-C8445A98AEDE}" presName="dummy" presStyleCnt="0"/>
      <dgm:spPr/>
    </dgm:pt>
    <dgm:pt modelId="{3B13D874-6F7B-489E-9E07-DC3FBE9F7F71}" type="pres">
      <dgm:prSet presAssocID="{A8A2E0DE-996A-45EB-9780-3A69C7988D2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2BD7368-1E29-4B49-A35B-B0A1785D2D01}" type="pres">
      <dgm:prSet presAssocID="{13302648-4C6D-416B-B7C0-7C1A284EDF08}" presName="node" presStyleLbl="node1" presStyleIdx="1" presStyleCnt="4" custScaleX="178622" custRadScaleRad="15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CAB0F-666F-4514-952C-926A5E9FE2DC}" type="pres">
      <dgm:prSet presAssocID="{13302648-4C6D-416B-B7C0-7C1A284EDF08}" presName="dummy" presStyleCnt="0"/>
      <dgm:spPr/>
    </dgm:pt>
    <dgm:pt modelId="{CE3AFBF7-BD3B-4A65-B3DA-3E61F2EE4BD2}" type="pres">
      <dgm:prSet presAssocID="{6D9C8B20-2C32-4A70-B787-245F5E7CA65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1BB7956-C278-4560-91E5-9A4CA0EE848A}" type="pres">
      <dgm:prSet presAssocID="{610FEC30-66CF-4E2B-B084-BCF889A50406}" presName="node" presStyleLbl="node1" presStyleIdx="2" presStyleCnt="4" custScaleX="167412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FD144-A427-4067-AC34-CD1F16FD5D38}" type="pres">
      <dgm:prSet presAssocID="{610FEC30-66CF-4E2B-B084-BCF889A50406}" presName="dummy" presStyleCnt="0"/>
      <dgm:spPr/>
    </dgm:pt>
    <dgm:pt modelId="{B7BF5DCD-1652-4A0E-ABF2-BE838CBBB0F0}" type="pres">
      <dgm:prSet presAssocID="{446C7DAE-1F04-460A-B05C-4999C056D0F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98CE20A-1211-4F83-9D6E-729971C5AE3C}" type="pres">
      <dgm:prSet presAssocID="{D22810D0-3B3E-493A-8572-5C2AEFA2DA8B}" presName="node" presStyleLbl="node1" presStyleIdx="3" presStyleCnt="4" custScaleX="162023" custRadScaleRad="149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429E1-B0A0-434C-902E-4EED3390E528}" type="pres">
      <dgm:prSet presAssocID="{D22810D0-3B3E-493A-8572-5C2AEFA2DA8B}" presName="dummy" presStyleCnt="0"/>
      <dgm:spPr/>
    </dgm:pt>
    <dgm:pt modelId="{9A42BFB9-6D98-4C84-A899-0C0789449931}" type="pres">
      <dgm:prSet presAssocID="{E00F08D4-6A3C-4FCE-BBC4-350FA83B74F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B9B47D9-9876-483B-8D1B-344D8795B39B}" type="presOf" srcId="{37A6F313-3FAB-41BA-8437-B94D083B3504}" destId="{82500B10-CEB8-4F7E-BFF7-72F9B63CCF16}" srcOrd="0" destOrd="0" presId="urn:microsoft.com/office/officeart/2005/8/layout/radial6"/>
    <dgm:cxn modelId="{53C4F779-CAFE-4932-A2F1-0EB00D01D3BF}" type="presOf" srcId="{A8A2E0DE-996A-45EB-9780-3A69C7988D22}" destId="{3B13D874-6F7B-489E-9E07-DC3FBE9F7F71}" srcOrd="0" destOrd="0" presId="urn:microsoft.com/office/officeart/2005/8/layout/radial6"/>
    <dgm:cxn modelId="{8343BA55-6DA2-4F5E-8727-0120F3A12749}" srcId="{37A6F313-3FAB-41BA-8437-B94D083B3504}" destId="{13302648-4C6D-416B-B7C0-7C1A284EDF08}" srcOrd="1" destOrd="0" parTransId="{003B6E63-EF28-453A-96BB-9A06EEB971EB}" sibTransId="{6D9C8B20-2C32-4A70-B787-245F5E7CA659}"/>
    <dgm:cxn modelId="{35DAB1AF-B7CB-4B8A-8AF9-CE83C0782B3C}" type="presOf" srcId="{E00F08D4-6A3C-4FCE-BBC4-350FA83B74FF}" destId="{9A42BFB9-6D98-4C84-A899-0C0789449931}" srcOrd="0" destOrd="0" presId="urn:microsoft.com/office/officeart/2005/8/layout/radial6"/>
    <dgm:cxn modelId="{D3D76BF1-16C6-4BBA-BF65-5A12BEF21449}" type="presOf" srcId="{7F6D34D2-0236-48F4-8537-C8445A98AEDE}" destId="{53A91F53-69D3-4378-AB1E-C4C2B1ACC750}" srcOrd="0" destOrd="0" presId="urn:microsoft.com/office/officeart/2005/8/layout/radial6"/>
    <dgm:cxn modelId="{8049D9EE-C50B-42F9-B504-88742621EFF8}" type="presOf" srcId="{610FEC30-66CF-4E2B-B084-BCF889A50406}" destId="{31BB7956-C278-4560-91E5-9A4CA0EE848A}" srcOrd="0" destOrd="0" presId="urn:microsoft.com/office/officeart/2005/8/layout/radial6"/>
    <dgm:cxn modelId="{DB44D3C8-A1F2-4139-B072-748D9A556898}" srcId="{37A6F313-3FAB-41BA-8437-B94D083B3504}" destId="{D22810D0-3B3E-493A-8572-5C2AEFA2DA8B}" srcOrd="3" destOrd="0" parTransId="{D042860F-02ED-45F2-9FCB-F671CBEC14F8}" sibTransId="{E00F08D4-6A3C-4FCE-BBC4-350FA83B74FF}"/>
    <dgm:cxn modelId="{D3FD9C93-1ECD-4BD5-B388-4DD8AC784749}" type="presOf" srcId="{6999D3E3-4CA3-4F05-A66C-C3980C719AB9}" destId="{90D4629F-99E5-4BA7-AF30-68A1AB77F472}" srcOrd="0" destOrd="0" presId="urn:microsoft.com/office/officeart/2005/8/layout/radial6"/>
    <dgm:cxn modelId="{94AF83A5-A86A-4EFC-BB8C-3F30DA118191}" type="presOf" srcId="{446C7DAE-1F04-460A-B05C-4999C056D0F0}" destId="{B7BF5DCD-1652-4A0E-ABF2-BE838CBBB0F0}" srcOrd="0" destOrd="0" presId="urn:microsoft.com/office/officeart/2005/8/layout/radial6"/>
    <dgm:cxn modelId="{E573A937-E9EB-4766-A981-E65DE265428E}" type="presOf" srcId="{6D9C8B20-2C32-4A70-B787-245F5E7CA659}" destId="{CE3AFBF7-BD3B-4A65-B3DA-3E61F2EE4BD2}" srcOrd="0" destOrd="0" presId="urn:microsoft.com/office/officeart/2005/8/layout/radial6"/>
    <dgm:cxn modelId="{3DC031BB-13DB-4FD0-85CE-357611D5873D}" type="presOf" srcId="{13302648-4C6D-416B-B7C0-7C1A284EDF08}" destId="{42BD7368-1E29-4B49-A35B-B0A1785D2D01}" srcOrd="0" destOrd="0" presId="urn:microsoft.com/office/officeart/2005/8/layout/radial6"/>
    <dgm:cxn modelId="{DCDC6521-24A4-48BC-B987-FAEE97C3E01E}" srcId="{37A6F313-3FAB-41BA-8437-B94D083B3504}" destId="{610FEC30-66CF-4E2B-B084-BCF889A50406}" srcOrd="2" destOrd="0" parTransId="{E6387507-4340-4AF9-A513-278B2149C854}" sibTransId="{446C7DAE-1F04-460A-B05C-4999C056D0F0}"/>
    <dgm:cxn modelId="{523B94E4-4052-4F82-90BC-4A0833B967AA}" srcId="{37A6F313-3FAB-41BA-8437-B94D083B3504}" destId="{7F6D34D2-0236-48F4-8537-C8445A98AEDE}" srcOrd="0" destOrd="0" parTransId="{41EACFE3-E461-4414-91C3-4F38A516282F}" sibTransId="{A8A2E0DE-996A-45EB-9780-3A69C7988D22}"/>
    <dgm:cxn modelId="{6CD9D9CF-C493-4EF1-94C5-CB77301D335D}" type="presOf" srcId="{D22810D0-3B3E-493A-8572-5C2AEFA2DA8B}" destId="{098CE20A-1211-4F83-9D6E-729971C5AE3C}" srcOrd="0" destOrd="0" presId="urn:microsoft.com/office/officeart/2005/8/layout/radial6"/>
    <dgm:cxn modelId="{FC5EAB03-8A90-46A8-8A64-7D3524CDF473}" srcId="{6999D3E3-4CA3-4F05-A66C-C3980C719AB9}" destId="{37A6F313-3FAB-41BA-8437-B94D083B3504}" srcOrd="0" destOrd="0" parTransId="{69523FFF-450A-4652-9017-90714F661BEE}" sibTransId="{2EBF90AF-5638-4FD1-8F51-8628FF69AB9B}"/>
    <dgm:cxn modelId="{8FB65C63-CF8D-461D-ACF5-E982BD5B7B2D}" type="presParOf" srcId="{90D4629F-99E5-4BA7-AF30-68A1AB77F472}" destId="{82500B10-CEB8-4F7E-BFF7-72F9B63CCF16}" srcOrd="0" destOrd="0" presId="urn:microsoft.com/office/officeart/2005/8/layout/radial6"/>
    <dgm:cxn modelId="{08905026-AC0A-4522-8032-C302EB3EBCC1}" type="presParOf" srcId="{90D4629F-99E5-4BA7-AF30-68A1AB77F472}" destId="{53A91F53-69D3-4378-AB1E-C4C2B1ACC750}" srcOrd="1" destOrd="0" presId="urn:microsoft.com/office/officeart/2005/8/layout/radial6"/>
    <dgm:cxn modelId="{076A0E28-2CC8-4AAB-8687-7CFF3ED92DD8}" type="presParOf" srcId="{90D4629F-99E5-4BA7-AF30-68A1AB77F472}" destId="{14EB2453-B2FD-45EC-8A7D-9AE5EE63F554}" srcOrd="2" destOrd="0" presId="urn:microsoft.com/office/officeart/2005/8/layout/radial6"/>
    <dgm:cxn modelId="{B48FFAEA-1EDF-4835-9AC9-CBC0F3EDC83F}" type="presParOf" srcId="{90D4629F-99E5-4BA7-AF30-68A1AB77F472}" destId="{3B13D874-6F7B-489E-9E07-DC3FBE9F7F71}" srcOrd="3" destOrd="0" presId="urn:microsoft.com/office/officeart/2005/8/layout/radial6"/>
    <dgm:cxn modelId="{A5AAAFC3-2130-446E-9A93-863476DE3B09}" type="presParOf" srcId="{90D4629F-99E5-4BA7-AF30-68A1AB77F472}" destId="{42BD7368-1E29-4B49-A35B-B0A1785D2D01}" srcOrd="4" destOrd="0" presId="urn:microsoft.com/office/officeart/2005/8/layout/radial6"/>
    <dgm:cxn modelId="{B766638B-69AD-421F-95C0-9A321C149404}" type="presParOf" srcId="{90D4629F-99E5-4BA7-AF30-68A1AB77F472}" destId="{20DCAB0F-666F-4514-952C-926A5E9FE2DC}" srcOrd="5" destOrd="0" presId="urn:microsoft.com/office/officeart/2005/8/layout/radial6"/>
    <dgm:cxn modelId="{00EE0202-58FE-42AA-9E2C-9712CB7034EF}" type="presParOf" srcId="{90D4629F-99E5-4BA7-AF30-68A1AB77F472}" destId="{CE3AFBF7-BD3B-4A65-B3DA-3E61F2EE4BD2}" srcOrd="6" destOrd="0" presId="urn:microsoft.com/office/officeart/2005/8/layout/radial6"/>
    <dgm:cxn modelId="{F14244F0-58BF-4A03-AFDF-AB2555B5B257}" type="presParOf" srcId="{90D4629F-99E5-4BA7-AF30-68A1AB77F472}" destId="{31BB7956-C278-4560-91E5-9A4CA0EE848A}" srcOrd="7" destOrd="0" presId="urn:microsoft.com/office/officeart/2005/8/layout/radial6"/>
    <dgm:cxn modelId="{FA3EACBF-EBC3-40F1-9EC8-82CEEB5799A1}" type="presParOf" srcId="{90D4629F-99E5-4BA7-AF30-68A1AB77F472}" destId="{BFDFD144-A427-4067-AC34-CD1F16FD5D38}" srcOrd="8" destOrd="0" presId="urn:microsoft.com/office/officeart/2005/8/layout/radial6"/>
    <dgm:cxn modelId="{00724632-352F-413F-AB82-BAFAC6692A5D}" type="presParOf" srcId="{90D4629F-99E5-4BA7-AF30-68A1AB77F472}" destId="{B7BF5DCD-1652-4A0E-ABF2-BE838CBBB0F0}" srcOrd="9" destOrd="0" presId="urn:microsoft.com/office/officeart/2005/8/layout/radial6"/>
    <dgm:cxn modelId="{21CBE814-95CF-48FB-B79A-29AF2B7FF3A1}" type="presParOf" srcId="{90D4629F-99E5-4BA7-AF30-68A1AB77F472}" destId="{098CE20A-1211-4F83-9D6E-729971C5AE3C}" srcOrd="10" destOrd="0" presId="urn:microsoft.com/office/officeart/2005/8/layout/radial6"/>
    <dgm:cxn modelId="{8BB2DF70-7FB5-4D30-84D0-F069416D7FC9}" type="presParOf" srcId="{90D4629F-99E5-4BA7-AF30-68A1AB77F472}" destId="{C37429E1-B0A0-434C-902E-4EED3390E528}" srcOrd="11" destOrd="0" presId="urn:microsoft.com/office/officeart/2005/8/layout/radial6"/>
    <dgm:cxn modelId="{26DE4A78-16D3-4CBE-90E3-DDC7B053F0B3}" type="presParOf" srcId="{90D4629F-99E5-4BA7-AF30-68A1AB77F472}" destId="{9A42BFB9-6D98-4C84-A899-0C078944993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Центральная диспетчерская служба </a:t>
          </a:r>
          <a:r>
            <a:rPr lang="ru-RU" sz="1200" b="1" i="1" dirty="0">
              <a:latin typeface="Arial" panose="020B0604020202020204" pitchFamily="34" charset="0"/>
              <a:cs typeface="Arial" panose="020B0604020202020204" pitchFamily="34" charset="0"/>
            </a:rPr>
            <a:t>ЦДС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круглосуточная                                                                                                    </a:t>
          </a:r>
          <a:r>
            <a:rPr lang="ru-RU" sz="1200" b="1" i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rtl="0">
            <a:lnSpc>
              <a:spcPct val="100000"/>
            </a:lnSpc>
          </a:pP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Справочно-информационная служба </a:t>
          </a:r>
          <a:r>
            <a:rPr lang="en-US" sz="1200" b="1" i="1" dirty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dirty="0">
              <a:latin typeface="Arial" panose="020B0604020202020204" pitchFamily="34" charset="0"/>
              <a:cs typeface="Arial" panose="020B0604020202020204" pitchFamily="34" charset="0"/>
            </a:rPr>
            <a:t>-центр</a:t>
          </a:r>
          <a:r>
            <a:rPr lang="en-US" sz="1200" i="1" dirty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55AD9-C4D7-4AC3-BD36-CB0B3C154F25}" type="pres">
      <dgm:prSet presAssocID="{DCA23BC7-6E55-4C37-9093-742E49AC3974}" presName="circle1" presStyleLbl="node1" presStyleIdx="0" presStyleCnt="1" custScaleX="82311" custScaleY="102892" custLinFactNeighborX="9234" custLinFactNeighborY="5486"/>
      <dgm:spPr>
        <a:ln>
          <a:solidFill>
            <a:srgbClr val="006CB6"/>
          </a:solidFill>
        </a:ln>
      </dgm:spPr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1" custScaleX="100000" custScaleY="100000" custLinFactNeighborX="376" custLinFactNeighborY="-2234"/>
      <dgm:spPr/>
      <dgm:t>
        <a:bodyPr/>
        <a:lstStyle/>
        <a:p>
          <a:endParaRPr lang="ru-RU"/>
        </a:p>
      </dgm:t>
    </dgm:pt>
    <dgm:pt modelId="{1EDE8360-44D0-4746-A105-77393EA5971F}" type="pres">
      <dgm:prSet presAssocID="{DCA23BC7-6E55-4C37-9093-742E49AC39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6430CD01-22DA-4EA1-951C-7B703FB9AC73}" type="presParOf" srcId="{0E8280F5-0D89-4B0B-B21B-EDAD3191BA97}" destId="{1EDE8360-44D0-4746-A105-77393EA5971F}" srcOrd="3" destOrd="0" presId="urn:microsoft.com/office/officeart/2005/8/layout/target3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>
        <a:ln>
          <a:solidFill>
            <a:srgbClr val="006CB6"/>
          </a:solidFill>
        </a:ln>
      </dgm:spPr>
      <dgm:t>
        <a:bodyPr/>
        <a:lstStyle/>
        <a:p>
          <a:pPr rtl="0"/>
          <a:r>
            <a:rPr lang="ru-RU" sz="1200" b="1" i="1" dirty="0">
              <a:latin typeface="Arial" panose="020B0604020202020204" pitchFamily="34" charset="0"/>
              <a:cs typeface="Arial" panose="020B0604020202020204" pitchFamily="34" charset="0"/>
            </a:rPr>
            <a:t>Телефон доверия                                                                                                     </a:t>
          </a:r>
          <a:r>
            <a:rPr lang="ru-RU" sz="1300" b="1" i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r>
            <a:rPr lang="ru-RU" sz="12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55AD9-C4D7-4AC3-BD36-CB0B3C154F25}" type="pres">
      <dgm:prSet presAssocID="{DCA23BC7-6E55-4C37-9093-742E49AC3974}" presName="circle1" presStyleLbl="node1" presStyleIdx="0" presStyleCnt="1" custLinFactNeighborX="-4006" custLinFactNeighborY="968"/>
      <dgm:spPr>
        <a:solidFill>
          <a:schemeClr val="bg1"/>
        </a:solidFill>
      </dgm:spPr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1" custScaleX="124779" custLinFactNeighborX="-922"/>
      <dgm:spPr/>
      <dgm:t>
        <a:bodyPr/>
        <a:lstStyle/>
        <a:p>
          <a:endParaRPr lang="ru-RU"/>
        </a:p>
      </dgm:t>
    </dgm:pt>
    <dgm:pt modelId="{1EDE8360-44D0-4746-A105-77393EA5971F}" type="pres">
      <dgm:prSet presAssocID="{DCA23BC7-6E55-4C37-9093-742E49AC39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6430CD01-22DA-4EA1-951C-7B703FB9AC73}" type="presParOf" srcId="{0E8280F5-0D89-4B0B-B21B-EDAD3191BA97}" destId="{1EDE8360-44D0-4746-A105-77393EA5971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02FF4B-B2F6-461E-AB88-79BE87C29667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2EB7C-4F7F-4C47-B7FD-163828F6C1B8}">
      <dgm:prSet phldrT="[Текст]" custT="1"/>
      <dgm:spPr/>
      <dgm:t>
        <a:bodyPr l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В абонентских отделах Предприятия, расположенных в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ЦОПах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 адресам: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Ботаническая 29А;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109.</a:t>
          </a:r>
          <a:endParaRPr lang="ru-RU" sz="1100" dirty="0">
            <a:latin typeface="Calibri Light (Заголовки)"/>
          </a:endParaRPr>
        </a:p>
      </dgm:t>
    </dgm:pt>
    <dgm:pt modelId="{81AC8A27-6282-4B94-B92A-0860FA563874}" type="parTrans" cxnId="{F4B6A6CE-6AC6-4E16-9475-1D253FD518F9}">
      <dgm:prSet/>
      <dgm:spPr/>
      <dgm:t>
        <a:bodyPr/>
        <a:lstStyle/>
        <a:p>
          <a:endParaRPr lang="ru-RU"/>
        </a:p>
      </dgm:t>
    </dgm:pt>
    <dgm:pt modelId="{AFA92AA4-66FC-4545-8FA6-869823623064}" type="sibTrans" cxnId="{F4B6A6CE-6AC6-4E16-9475-1D253FD518F9}">
      <dgm:prSet/>
      <dgm:spPr/>
      <dgm:t>
        <a:bodyPr/>
        <a:lstStyle/>
        <a:p>
          <a:endParaRPr lang="ru-RU"/>
        </a:p>
      </dgm:t>
    </dgm:pt>
    <dgm:pt modelId="{3109E303-7EA2-4C05-8E83-07410538A4BF}">
      <dgm:prSet phldrT="[Текст]" custT="1"/>
      <dgm:spPr/>
      <dgm:t>
        <a:bodyPr lIns="72000"/>
        <a:lstStyle/>
        <a:p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Посредством входа на веб-портал Предприятия и регистрации с помощью лицевого счета и ответом на несколько вопросов для аутентификации</a:t>
          </a:r>
          <a:endParaRPr lang="ru-RU" sz="1100" dirty="0">
            <a:latin typeface="Calibri Light (Заголовки)"/>
          </a:endParaRPr>
        </a:p>
      </dgm:t>
    </dgm:pt>
    <dgm:pt modelId="{DF3B9C39-8C50-4C5F-BDC3-1773EEA5EB4C}" type="parTrans" cxnId="{04A53A52-80B5-448C-B3A4-9B52DE7E5A14}">
      <dgm:prSet/>
      <dgm:spPr/>
      <dgm:t>
        <a:bodyPr/>
        <a:lstStyle/>
        <a:p>
          <a:endParaRPr lang="ru-RU"/>
        </a:p>
      </dgm:t>
    </dgm:pt>
    <dgm:pt modelId="{566CA373-9BF8-4A22-BC9F-827EA9D76C25}" type="sibTrans" cxnId="{04A53A52-80B5-448C-B3A4-9B52DE7E5A14}">
      <dgm:prSet/>
      <dgm:spPr/>
      <dgm:t>
        <a:bodyPr/>
        <a:lstStyle/>
        <a:p>
          <a:endParaRPr lang="ru-RU"/>
        </a:p>
      </dgm:t>
    </dgm:pt>
    <dgm:pt modelId="{559E2024-A46D-4125-9947-22C92CA8EB8A}">
      <dgm:prSet phldrT="[Текст]" custT="1"/>
      <dgm:spPr/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В абонентском отделе АО «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Алсеко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» по адресу </a:t>
          </a:r>
        </a:p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ул.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Байзакова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221</a:t>
          </a:r>
          <a:endParaRPr lang="ru-RU" sz="1100" dirty="0">
            <a:latin typeface="Calibri Light (Заголовки)"/>
          </a:endParaRPr>
        </a:p>
      </dgm:t>
    </dgm:pt>
    <dgm:pt modelId="{928FDA75-4686-4958-AE0D-7E30DD1F5557}" type="parTrans" cxnId="{0CDEB01F-F6C6-4E05-8457-06001B027645}">
      <dgm:prSet/>
      <dgm:spPr/>
      <dgm:t>
        <a:bodyPr/>
        <a:lstStyle/>
        <a:p>
          <a:endParaRPr lang="ru-RU"/>
        </a:p>
      </dgm:t>
    </dgm:pt>
    <dgm:pt modelId="{D34B6A34-4BAA-4067-B6F0-0F6E47B6CC10}" type="sibTrans" cxnId="{0CDEB01F-F6C6-4E05-8457-06001B027645}">
      <dgm:prSet/>
      <dgm:spPr/>
      <dgm:t>
        <a:bodyPr/>
        <a:lstStyle/>
        <a:p>
          <a:endParaRPr lang="ru-RU"/>
        </a:p>
      </dgm:t>
    </dgm:pt>
    <dgm:pt modelId="{56B9DB82-BC0A-49CB-913B-008E4443C5AE}">
      <dgm:prSet phldrT="[Текст]" custT="1"/>
      <dgm:spPr/>
      <dgm:t>
        <a:bodyPr lIns="72000" rIns="36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Ежемесячно автоматически выгружаются счета-фактуры абонентов в сервер Комитета государственных доходов. Авторизованные на сайте Комитета потребители имеют возможность получить электронную версию счет-фактуры </a:t>
          </a:r>
          <a:r>
            <a:rPr lang="ru-RU" sz="11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ВАЖНО!!!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Данный вариант для плательщиков НДС.</a:t>
          </a:r>
          <a:endParaRPr lang="ru-RU" sz="1100" dirty="0">
            <a:latin typeface="Calibri Light (Заголовки)"/>
          </a:endParaRPr>
        </a:p>
      </dgm:t>
    </dgm:pt>
    <dgm:pt modelId="{F8A23539-6915-4ABF-9F65-6335DE969CC7}" type="parTrans" cxnId="{5FC8DA64-F4DC-4C43-A3E9-412BE62313AB}">
      <dgm:prSet/>
      <dgm:spPr/>
      <dgm:t>
        <a:bodyPr/>
        <a:lstStyle/>
        <a:p>
          <a:endParaRPr lang="ru-RU"/>
        </a:p>
      </dgm:t>
    </dgm:pt>
    <dgm:pt modelId="{9135629E-4FD1-442C-9B2C-65617D418D02}" type="sibTrans" cxnId="{5FC8DA64-F4DC-4C43-A3E9-412BE62313AB}">
      <dgm:prSet/>
      <dgm:spPr/>
      <dgm:t>
        <a:bodyPr/>
        <a:lstStyle/>
        <a:p>
          <a:endParaRPr lang="ru-RU"/>
        </a:p>
      </dgm:t>
    </dgm:pt>
    <dgm:pt modelId="{5862B67E-DB1E-4DD6-98BB-929738C974BD}" type="pres">
      <dgm:prSet presAssocID="{9E02FF4B-B2F6-461E-AB88-79BE87C296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95054E-2409-4DA2-B620-7677BA6B3656}" type="pres">
      <dgm:prSet presAssocID="{E832EB7C-4F7F-4C47-B7FD-163828F6C1B8}" presName="comp" presStyleCnt="0"/>
      <dgm:spPr/>
    </dgm:pt>
    <dgm:pt modelId="{41B9892B-1C49-43E1-81F4-5C88758DAC01}" type="pres">
      <dgm:prSet presAssocID="{E832EB7C-4F7F-4C47-B7FD-163828F6C1B8}" presName="box" presStyleLbl="node1" presStyleIdx="0" presStyleCnt="4" custLinFactNeighborX="0"/>
      <dgm:spPr/>
      <dgm:t>
        <a:bodyPr/>
        <a:lstStyle/>
        <a:p>
          <a:endParaRPr lang="ru-RU"/>
        </a:p>
      </dgm:t>
    </dgm:pt>
    <dgm:pt modelId="{D1A9EAE4-861E-41A2-8687-0F34AEAEBDCF}" type="pres">
      <dgm:prSet presAssocID="{E832EB7C-4F7F-4C47-B7FD-163828F6C1B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E3E8139-4ED9-48BB-9A70-D16F4D42D771}" type="pres">
      <dgm:prSet presAssocID="{E832EB7C-4F7F-4C47-B7FD-163828F6C1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C9FD6-1CB2-4F18-B2A9-AAC02937B21A}" type="pres">
      <dgm:prSet presAssocID="{AFA92AA4-66FC-4545-8FA6-869823623064}" presName="spacer" presStyleCnt="0"/>
      <dgm:spPr/>
    </dgm:pt>
    <dgm:pt modelId="{7156FA67-5C1A-479C-9387-8A106507EA9E}" type="pres">
      <dgm:prSet presAssocID="{3109E303-7EA2-4C05-8E83-07410538A4BF}" presName="comp" presStyleCnt="0"/>
      <dgm:spPr/>
    </dgm:pt>
    <dgm:pt modelId="{F15B3588-B8FE-43FC-A382-D817283E0DBC}" type="pres">
      <dgm:prSet presAssocID="{3109E303-7EA2-4C05-8E83-07410538A4BF}" presName="box" presStyleLbl="node1" presStyleIdx="1" presStyleCnt="4"/>
      <dgm:spPr/>
      <dgm:t>
        <a:bodyPr/>
        <a:lstStyle/>
        <a:p>
          <a:endParaRPr lang="ru-RU"/>
        </a:p>
      </dgm:t>
    </dgm:pt>
    <dgm:pt modelId="{28F3C7C3-407E-4556-A6CA-EB997B064CE7}" type="pres">
      <dgm:prSet presAssocID="{3109E303-7EA2-4C05-8E83-07410538A4B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BB50C68-13DA-4A0C-8039-BE75D85E9537}" type="pres">
      <dgm:prSet presAssocID="{3109E303-7EA2-4C05-8E83-07410538A4B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71CE5-CFC9-4CF9-AE56-A2CE346C9365}" type="pres">
      <dgm:prSet presAssocID="{566CA373-9BF8-4A22-BC9F-827EA9D76C25}" presName="spacer" presStyleCnt="0"/>
      <dgm:spPr/>
    </dgm:pt>
    <dgm:pt modelId="{0A5EB710-592A-4D77-A295-1CA95E1F565A}" type="pres">
      <dgm:prSet presAssocID="{559E2024-A46D-4125-9947-22C92CA8EB8A}" presName="comp" presStyleCnt="0"/>
      <dgm:spPr/>
    </dgm:pt>
    <dgm:pt modelId="{E1CEF890-6E09-4DD0-9D65-6DBC0B509FFB}" type="pres">
      <dgm:prSet presAssocID="{559E2024-A46D-4125-9947-22C92CA8EB8A}" presName="box" presStyleLbl="node1" presStyleIdx="2" presStyleCnt="4"/>
      <dgm:spPr/>
      <dgm:t>
        <a:bodyPr/>
        <a:lstStyle/>
        <a:p>
          <a:endParaRPr lang="ru-RU"/>
        </a:p>
      </dgm:t>
    </dgm:pt>
    <dgm:pt modelId="{58EAC527-C2DF-43CB-80FB-C27EE7F85A69}" type="pres">
      <dgm:prSet presAssocID="{559E2024-A46D-4125-9947-22C92CA8EB8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B696A29-1759-49F6-9843-0E155C969068}" type="pres">
      <dgm:prSet presAssocID="{559E2024-A46D-4125-9947-22C92CA8EB8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05D98-2C06-4259-A5A4-67136C436966}" type="pres">
      <dgm:prSet presAssocID="{D34B6A34-4BAA-4067-B6F0-0F6E47B6CC10}" presName="spacer" presStyleCnt="0"/>
      <dgm:spPr/>
    </dgm:pt>
    <dgm:pt modelId="{BD8E8054-8411-4DAA-8271-5A272348A7B8}" type="pres">
      <dgm:prSet presAssocID="{56B9DB82-BC0A-49CB-913B-008E4443C5AE}" presName="comp" presStyleCnt="0"/>
      <dgm:spPr/>
    </dgm:pt>
    <dgm:pt modelId="{0ECB5801-3433-40F5-8DD2-EC0B463F1482}" type="pres">
      <dgm:prSet presAssocID="{56B9DB82-BC0A-49CB-913B-008E4443C5AE}" presName="box" presStyleLbl="node1" presStyleIdx="3" presStyleCnt="4"/>
      <dgm:spPr/>
      <dgm:t>
        <a:bodyPr/>
        <a:lstStyle/>
        <a:p>
          <a:endParaRPr lang="ru-RU"/>
        </a:p>
      </dgm:t>
    </dgm:pt>
    <dgm:pt modelId="{107E10A1-49CF-477D-9737-0D5E67BF6AB4}" type="pres">
      <dgm:prSet presAssocID="{56B9DB82-BC0A-49CB-913B-008E4443C5AE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3825390-2FC3-4D2D-A0FD-73B8C5516736}" type="pres">
      <dgm:prSet presAssocID="{56B9DB82-BC0A-49CB-913B-008E4443C5A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C0AE6-17B7-4080-BB9C-8A88E29C6E3A}" type="presOf" srcId="{559E2024-A46D-4125-9947-22C92CA8EB8A}" destId="{E1CEF890-6E09-4DD0-9D65-6DBC0B509FFB}" srcOrd="0" destOrd="0" presId="urn:microsoft.com/office/officeart/2005/8/layout/vList4"/>
    <dgm:cxn modelId="{FC2DB02A-22AA-43B3-A90B-AE7368E501CE}" type="presOf" srcId="{559E2024-A46D-4125-9947-22C92CA8EB8A}" destId="{3B696A29-1759-49F6-9843-0E155C969068}" srcOrd="1" destOrd="0" presId="urn:microsoft.com/office/officeart/2005/8/layout/vList4"/>
    <dgm:cxn modelId="{5FC8DA64-F4DC-4C43-A3E9-412BE62313AB}" srcId="{9E02FF4B-B2F6-461E-AB88-79BE87C29667}" destId="{56B9DB82-BC0A-49CB-913B-008E4443C5AE}" srcOrd="3" destOrd="0" parTransId="{F8A23539-6915-4ABF-9F65-6335DE969CC7}" sibTransId="{9135629E-4FD1-442C-9B2C-65617D418D02}"/>
    <dgm:cxn modelId="{19B3EC30-E6EA-4ECD-851D-4233AC465650}" type="presOf" srcId="{56B9DB82-BC0A-49CB-913B-008E4443C5AE}" destId="{D3825390-2FC3-4D2D-A0FD-73B8C5516736}" srcOrd="1" destOrd="0" presId="urn:microsoft.com/office/officeart/2005/8/layout/vList4"/>
    <dgm:cxn modelId="{CE5F0BB5-60B6-4689-B3F2-E2088C5D22EE}" type="presOf" srcId="{3109E303-7EA2-4C05-8E83-07410538A4BF}" destId="{3BB50C68-13DA-4A0C-8039-BE75D85E9537}" srcOrd="1" destOrd="0" presId="urn:microsoft.com/office/officeart/2005/8/layout/vList4"/>
    <dgm:cxn modelId="{5E55F662-A6E4-47F8-BA23-A1E30279CC69}" type="presOf" srcId="{9E02FF4B-B2F6-461E-AB88-79BE87C29667}" destId="{5862B67E-DB1E-4DD6-98BB-929738C974BD}" srcOrd="0" destOrd="0" presId="urn:microsoft.com/office/officeart/2005/8/layout/vList4"/>
    <dgm:cxn modelId="{02447145-85B0-4750-9629-BD0AC093FFA8}" type="presOf" srcId="{E832EB7C-4F7F-4C47-B7FD-163828F6C1B8}" destId="{AE3E8139-4ED9-48BB-9A70-D16F4D42D771}" srcOrd="1" destOrd="0" presId="urn:microsoft.com/office/officeart/2005/8/layout/vList4"/>
    <dgm:cxn modelId="{E1F7B39F-7ED2-4415-9742-605F74987E34}" type="presOf" srcId="{3109E303-7EA2-4C05-8E83-07410538A4BF}" destId="{F15B3588-B8FE-43FC-A382-D817283E0DBC}" srcOrd="0" destOrd="0" presId="urn:microsoft.com/office/officeart/2005/8/layout/vList4"/>
    <dgm:cxn modelId="{EFD5ED09-A4CF-4AA3-A2DB-9A5E666D7D18}" type="presOf" srcId="{E832EB7C-4F7F-4C47-B7FD-163828F6C1B8}" destId="{41B9892B-1C49-43E1-81F4-5C88758DAC01}" srcOrd="0" destOrd="0" presId="urn:microsoft.com/office/officeart/2005/8/layout/vList4"/>
    <dgm:cxn modelId="{F4B6A6CE-6AC6-4E16-9475-1D253FD518F9}" srcId="{9E02FF4B-B2F6-461E-AB88-79BE87C29667}" destId="{E832EB7C-4F7F-4C47-B7FD-163828F6C1B8}" srcOrd="0" destOrd="0" parTransId="{81AC8A27-6282-4B94-B92A-0860FA563874}" sibTransId="{AFA92AA4-66FC-4545-8FA6-869823623064}"/>
    <dgm:cxn modelId="{D2DB36FD-C04A-4075-B09E-C6E9856D172B}" type="presOf" srcId="{56B9DB82-BC0A-49CB-913B-008E4443C5AE}" destId="{0ECB5801-3433-40F5-8DD2-EC0B463F1482}" srcOrd="0" destOrd="0" presId="urn:microsoft.com/office/officeart/2005/8/layout/vList4"/>
    <dgm:cxn modelId="{04A53A52-80B5-448C-B3A4-9B52DE7E5A14}" srcId="{9E02FF4B-B2F6-461E-AB88-79BE87C29667}" destId="{3109E303-7EA2-4C05-8E83-07410538A4BF}" srcOrd="1" destOrd="0" parTransId="{DF3B9C39-8C50-4C5F-BDC3-1773EEA5EB4C}" sibTransId="{566CA373-9BF8-4A22-BC9F-827EA9D76C25}"/>
    <dgm:cxn modelId="{0CDEB01F-F6C6-4E05-8457-06001B027645}" srcId="{9E02FF4B-B2F6-461E-AB88-79BE87C29667}" destId="{559E2024-A46D-4125-9947-22C92CA8EB8A}" srcOrd="2" destOrd="0" parTransId="{928FDA75-4686-4958-AE0D-7E30DD1F5557}" sibTransId="{D34B6A34-4BAA-4067-B6F0-0F6E47B6CC10}"/>
    <dgm:cxn modelId="{2459B622-D730-43C6-9A23-22C48B6BDDC3}" type="presParOf" srcId="{5862B67E-DB1E-4DD6-98BB-929738C974BD}" destId="{E095054E-2409-4DA2-B620-7677BA6B3656}" srcOrd="0" destOrd="0" presId="urn:microsoft.com/office/officeart/2005/8/layout/vList4"/>
    <dgm:cxn modelId="{1D73A163-5D1B-49B3-B76C-38025B81BAE4}" type="presParOf" srcId="{E095054E-2409-4DA2-B620-7677BA6B3656}" destId="{41B9892B-1C49-43E1-81F4-5C88758DAC01}" srcOrd="0" destOrd="0" presId="urn:microsoft.com/office/officeart/2005/8/layout/vList4"/>
    <dgm:cxn modelId="{9D215376-5630-4827-97FA-D2C0728D81D0}" type="presParOf" srcId="{E095054E-2409-4DA2-B620-7677BA6B3656}" destId="{D1A9EAE4-861E-41A2-8687-0F34AEAEBDCF}" srcOrd="1" destOrd="0" presId="urn:microsoft.com/office/officeart/2005/8/layout/vList4"/>
    <dgm:cxn modelId="{6EB476C8-2725-4263-8C69-6217F763A5E7}" type="presParOf" srcId="{E095054E-2409-4DA2-B620-7677BA6B3656}" destId="{AE3E8139-4ED9-48BB-9A70-D16F4D42D771}" srcOrd="2" destOrd="0" presId="urn:microsoft.com/office/officeart/2005/8/layout/vList4"/>
    <dgm:cxn modelId="{97AFB950-E6D1-4108-8B9E-E0382230E355}" type="presParOf" srcId="{5862B67E-DB1E-4DD6-98BB-929738C974BD}" destId="{349C9FD6-1CB2-4F18-B2A9-AAC02937B21A}" srcOrd="1" destOrd="0" presId="urn:microsoft.com/office/officeart/2005/8/layout/vList4"/>
    <dgm:cxn modelId="{79EACCE6-EF84-40EB-8C3D-6DA32FCF160E}" type="presParOf" srcId="{5862B67E-DB1E-4DD6-98BB-929738C974BD}" destId="{7156FA67-5C1A-479C-9387-8A106507EA9E}" srcOrd="2" destOrd="0" presId="urn:microsoft.com/office/officeart/2005/8/layout/vList4"/>
    <dgm:cxn modelId="{37E463D4-8E2E-4648-AFC0-AFF05A4426BC}" type="presParOf" srcId="{7156FA67-5C1A-479C-9387-8A106507EA9E}" destId="{F15B3588-B8FE-43FC-A382-D817283E0DBC}" srcOrd="0" destOrd="0" presId="urn:microsoft.com/office/officeart/2005/8/layout/vList4"/>
    <dgm:cxn modelId="{94444E7C-2ACC-4715-BDA5-79F9816FF321}" type="presParOf" srcId="{7156FA67-5C1A-479C-9387-8A106507EA9E}" destId="{28F3C7C3-407E-4556-A6CA-EB997B064CE7}" srcOrd="1" destOrd="0" presId="urn:microsoft.com/office/officeart/2005/8/layout/vList4"/>
    <dgm:cxn modelId="{1EE3E77A-40BC-4976-B0F4-934CAB5B74B0}" type="presParOf" srcId="{7156FA67-5C1A-479C-9387-8A106507EA9E}" destId="{3BB50C68-13DA-4A0C-8039-BE75D85E9537}" srcOrd="2" destOrd="0" presId="urn:microsoft.com/office/officeart/2005/8/layout/vList4"/>
    <dgm:cxn modelId="{29595F18-03FF-46F7-930F-704AFADC66D9}" type="presParOf" srcId="{5862B67E-DB1E-4DD6-98BB-929738C974BD}" destId="{10071CE5-CFC9-4CF9-AE56-A2CE346C9365}" srcOrd="3" destOrd="0" presId="urn:microsoft.com/office/officeart/2005/8/layout/vList4"/>
    <dgm:cxn modelId="{C76C9B0C-977A-461B-8550-460788667F4B}" type="presParOf" srcId="{5862B67E-DB1E-4DD6-98BB-929738C974BD}" destId="{0A5EB710-592A-4D77-A295-1CA95E1F565A}" srcOrd="4" destOrd="0" presId="urn:microsoft.com/office/officeart/2005/8/layout/vList4"/>
    <dgm:cxn modelId="{C7324831-CB9F-481B-B8A5-D6E1DA9BBECD}" type="presParOf" srcId="{0A5EB710-592A-4D77-A295-1CA95E1F565A}" destId="{E1CEF890-6E09-4DD0-9D65-6DBC0B509FFB}" srcOrd="0" destOrd="0" presId="urn:microsoft.com/office/officeart/2005/8/layout/vList4"/>
    <dgm:cxn modelId="{166BF55C-97A3-4BCE-BCE5-73F51921019F}" type="presParOf" srcId="{0A5EB710-592A-4D77-A295-1CA95E1F565A}" destId="{58EAC527-C2DF-43CB-80FB-C27EE7F85A69}" srcOrd="1" destOrd="0" presId="urn:microsoft.com/office/officeart/2005/8/layout/vList4"/>
    <dgm:cxn modelId="{D9190B70-5897-48B4-84CC-516A511A2357}" type="presParOf" srcId="{0A5EB710-592A-4D77-A295-1CA95E1F565A}" destId="{3B696A29-1759-49F6-9843-0E155C969068}" srcOrd="2" destOrd="0" presId="urn:microsoft.com/office/officeart/2005/8/layout/vList4"/>
    <dgm:cxn modelId="{7BFFCD01-B478-4B73-A2E7-A9D15892D312}" type="presParOf" srcId="{5862B67E-DB1E-4DD6-98BB-929738C974BD}" destId="{6BE05D98-2C06-4259-A5A4-67136C436966}" srcOrd="5" destOrd="0" presId="urn:microsoft.com/office/officeart/2005/8/layout/vList4"/>
    <dgm:cxn modelId="{D6EA0885-9ED0-4E2F-8BE4-6592C4406870}" type="presParOf" srcId="{5862B67E-DB1E-4DD6-98BB-929738C974BD}" destId="{BD8E8054-8411-4DAA-8271-5A272348A7B8}" srcOrd="6" destOrd="0" presId="urn:microsoft.com/office/officeart/2005/8/layout/vList4"/>
    <dgm:cxn modelId="{A861C4AA-E7B8-48A1-B5DF-249363DCA0E1}" type="presParOf" srcId="{BD8E8054-8411-4DAA-8271-5A272348A7B8}" destId="{0ECB5801-3433-40F5-8DD2-EC0B463F1482}" srcOrd="0" destOrd="0" presId="urn:microsoft.com/office/officeart/2005/8/layout/vList4"/>
    <dgm:cxn modelId="{B64EC8F6-7CDF-4132-8580-3CACF51599C3}" type="presParOf" srcId="{BD8E8054-8411-4DAA-8271-5A272348A7B8}" destId="{107E10A1-49CF-477D-9737-0D5E67BF6AB4}" srcOrd="1" destOrd="0" presId="urn:microsoft.com/office/officeart/2005/8/layout/vList4"/>
    <dgm:cxn modelId="{7EC8AA4A-EC28-4B05-9ECB-6FF025246B27}" type="presParOf" srcId="{BD8E8054-8411-4DAA-8271-5A272348A7B8}" destId="{D3825390-2FC3-4D2D-A0FD-73B8C5516736}" srcOrd="2" destOrd="0" presId="urn:microsoft.com/office/officeart/2005/8/layout/vList4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02FF4B-B2F6-461E-AB88-79BE87C29667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2EB7C-4F7F-4C47-B7FD-163828F6C1B8}">
      <dgm:prSet phldrT="[Текст]" custT="1"/>
      <dgm:spPr/>
      <dgm:t>
        <a:bodyPr lIns="72000" tIns="72000" r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 кассах предприятий, расположенных в ЦОП-ах по адресам: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Ботаническая 29А;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109.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C8A27-6282-4B94-B92A-0860FA563874}" type="parTrans" cxnId="{F4B6A6CE-6AC6-4E16-9475-1D253FD518F9}">
      <dgm:prSet/>
      <dgm:spPr/>
      <dgm:t>
        <a:bodyPr/>
        <a:lstStyle/>
        <a:p>
          <a:endParaRPr lang="ru-RU"/>
        </a:p>
      </dgm:t>
    </dgm:pt>
    <dgm:pt modelId="{AFA92AA4-66FC-4545-8FA6-869823623064}" type="sibTrans" cxnId="{F4B6A6CE-6AC6-4E16-9475-1D253FD518F9}">
      <dgm:prSet/>
      <dgm:spPr/>
      <dgm:t>
        <a:bodyPr/>
        <a:lstStyle/>
        <a:p>
          <a:endParaRPr lang="ru-RU"/>
        </a:p>
      </dgm:t>
    </dgm:pt>
    <dgm:pt modelId="{AD016894-18D4-48CC-954D-BE124D3AB4D6}">
      <dgm:prSet phldrT="[Текст]" custT="1"/>
      <dgm:spPr/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Посредством платежных терминалов предприятий, расположенных в ЦОП-ах. </a:t>
          </a:r>
        </a:p>
      </dgm:t>
    </dgm:pt>
    <dgm:pt modelId="{E13BE0B6-B6C0-4DAB-B872-37B4F01639B7}" type="parTrans" cxnId="{10DCEBCC-0D6A-4C76-B4F3-192901A741A2}">
      <dgm:prSet/>
      <dgm:spPr/>
      <dgm:t>
        <a:bodyPr/>
        <a:lstStyle/>
        <a:p>
          <a:endParaRPr lang="ru-RU"/>
        </a:p>
      </dgm:t>
    </dgm:pt>
    <dgm:pt modelId="{653467B4-88F2-49EC-882E-675602DEA81E}" type="sibTrans" cxnId="{10DCEBCC-0D6A-4C76-B4F3-192901A741A2}">
      <dgm:prSet/>
      <dgm:spPr/>
      <dgm:t>
        <a:bodyPr/>
        <a:lstStyle/>
        <a:p>
          <a:endParaRPr lang="ru-RU"/>
        </a:p>
      </dgm:t>
    </dgm:pt>
    <dgm:pt modelId="{3109E303-7EA2-4C05-8E83-07410538A4BF}">
      <dgm:prSet phldrT="[Текст]" custT="1"/>
      <dgm:spPr/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Посредством интернет-банкинга банков второго уровня. Интернет-банкинг позволяет пользователям управлять банковскими счетами в режиме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on-line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в любой точке мира, с любого компьютера/смартфона, имеющего подключение к интернету. Вы можете быстро и легко проводить операции с квитанциями 24 часа в сутки 7 дней в неделю.</a:t>
          </a:r>
        </a:p>
      </dgm:t>
    </dgm:pt>
    <dgm:pt modelId="{DF3B9C39-8C50-4C5F-BDC3-1773EEA5EB4C}" type="parTrans" cxnId="{04A53A52-80B5-448C-B3A4-9B52DE7E5A14}">
      <dgm:prSet/>
      <dgm:spPr/>
      <dgm:t>
        <a:bodyPr/>
        <a:lstStyle/>
        <a:p>
          <a:endParaRPr lang="ru-RU"/>
        </a:p>
      </dgm:t>
    </dgm:pt>
    <dgm:pt modelId="{566CA373-9BF8-4A22-BC9F-827EA9D76C25}" type="sibTrans" cxnId="{04A53A52-80B5-448C-B3A4-9B52DE7E5A14}">
      <dgm:prSet/>
      <dgm:spPr/>
      <dgm:t>
        <a:bodyPr/>
        <a:lstStyle/>
        <a:p>
          <a:endParaRPr lang="ru-RU"/>
        </a:p>
      </dgm:t>
    </dgm:pt>
    <dgm:pt modelId="{2A71F15F-0C46-44B0-A567-E6D513EA8576}">
      <dgm:prSet phldrT="[Текст]" custT="1"/>
      <dgm:spPr/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Через мобильное приложение и официального сайта </a:t>
          </a:r>
          <a:r>
            <a:rPr lang="en-US" sz="1100" dirty="0" err="1">
              <a:latin typeface="Arial" panose="020B0604020202020204" pitchFamily="34" charset="0"/>
              <a:cs typeface="Arial" panose="020B0604020202020204" pitchFamily="34" charset="0"/>
            </a:rPr>
            <a:t>Kaspi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Bank,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для потребителей не жилых помещений.</a:t>
          </a:r>
        </a:p>
      </dgm:t>
    </dgm:pt>
    <dgm:pt modelId="{B931DC05-9779-4460-8151-B246A905F6AB}" type="parTrans" cxnId="{A556D1EA-019D-49F5-A807-2A2EA0A08BDD}">
      <dgm:prSet/>
      <dgm:spPr/>
      <dgm:t>
        <a:bodyPr/>
        <a:lstStyle/>
        <a:p>
          <a:endParaRPr lang="ru-RU"/>
        </a:p>
      </dgm:t>
    </dgm:pt>
    <dgm:pt modelId="{733F236C-AC38-4903-8878-ED2B34F13E98}" type="sibTrans" cxnId="{A556D1EA-019D-49F5-A807-2A2EA0A08BDD}">
      <dgm:prSet/>
      <dgm:spPr/>
      <dgm:t>
        <a:bodyPr/>
        <a:lstStyle/>
        <a:p>
          <a:endParaRPr lang="ru-RU"/>
        </a:p>
      </dgm:t>
    </dgm:pt>
    <dgm:pt modelId="{3E641E12-8D3D-41C4-A430-4315DC8AFC58}" type="pres">
      <dgm:prSet presAssocID="{9E02FF4B-B2F6-461E-AB88-79BE87C296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80118-630E-4F7F-A893-72B96AB25ADA}" type="pres">
      <dgm:prSet presAssocID="{E832EB7C-4F7F-4C47-B7FD-163828F6C1B8}" presName="comp" presStyleCnt="0"/>
      <dgm:spPr/>
    </dgm:pt>
    <dgm:pt modelId="{6CFF7A14-3E5B-4B52-A7DF-3B77A45E2372}" type="pres">
      <dgm:prSet presAssocID="{E832EB7C-4F7F-4C47-B7FD-163828F6C1B8}" presName="box" presStyleLbl="node1" presStyleIdx="0" presStyleCnt="4"/>
      <dgm:spPr/>
      <dgm:t>
        <a:bodyPr/>
        <a:lstStyle/>
        <a:p>
          <a:endParaRPr lang="ru-RU"/>
        </a:p>
      </dgm:t>
    </dgm:pt>
    <dgm:pt modelId="{DFED7F8B-F74C-476B-9877-B3EBF8CB746C}" type="pres">
      <dgm:prSet presAssocID="{E832EB7C-4F7F-4C47-B7FD-163828F6C1B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9C7F9431-770D-434A-9358-BC3754841B3B}" type="pres">
      <dgm:prSet presAssocID="{E832EB7C-4F7F-4C47-B7FD-163828F6C1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3E41F-EC68-4BF4-B571-0F38ED7776A0}" type="pres">
      <dgm:prSet presAssocID="{AFA92AA4-66FC-4545-8FA6-869823623064}" presName="spacer" presStyleCnt="0"/>
      <dgm:spPr/>
    </dgm:pt>
    <dgm:pt modelId="{6628808A-5F90-4F47-9B6A-55911EEBD04F}" type="pres">
      <dgm:prSet presAssocID="{AD016894-18D4-48CC-954D-BE124D3AB4D6}" presName="comp" presStyleCnt="0"/>
      <dgm:spPr/>
    </dgm:pt>
    <dgm:pt modelId="{F0CB05EC-7B99-4999-AF94-DFF35F924831}" type="pres">
      <dgm:prSet presAssocID="{AD016894-18D4-48CC-954D-BE124D3AB4D6}" presName="box" presStyleLbl="node1" presStyleIdx="1" presStyleCnt="4"/>
      <dgm:spPr/>
      <dgm:t>
        <a:bodyPr/>
        <a:lstStyle/>
        <a:p>
          <a:endParaRPr lang="ru-RU"/>
        </a:p>
      </dgm:t>
    </dgm:pt>
    <dgm:pt modelId="{378A245F-0B9C-43C6-A500-00980E397449}" type="pres">
      <dgm:prSet presAssocID="{AD016894-18D4-48CC-954D-BE124D3AB4D6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C0AE542F-CB24-4144-B8EA-6372B6658FA3}" type="pres">
      <dgm:prSet presAssocID="{AD016894-18D4-48CC-954D-BE124D3AB4D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EC519-D63A-4FDC-91BF-767CE10868C6}" type="pres">
      <dgm:prSet presAssocID="{653467B4-88F2-49EC-882E-675602DEA81E}" presName="spacer" presStyleCnt="0"/>
      <dgm:spPr/>
    </dgm:pt>
    <dgm:pt modelId="{26AFDE02-1E34-417C-A769-E9990E154B3B}" type="pres">
      <dgm:prSet presAssocID="{3109E303-7EA2-4C05-8E83-07410538A4BF}" presName="comp" presStyleCnt="0"/>
      <dgm:spPr/>
    </dgm:pt>
    <dgm:pt modelId="{364AA088-2352-4CDE-83D3-DCFC1C1003DD}" type="pres">
      <dgm:prSet presAssocID="{3109E303-7EA2-4C05-8E83-07410538A4BF}" presName="box" presStyleLbl="node1" presStyleIdx="2" presStyleCnt="4"/>
      <dgm:spPr/>
      <dgm:t>
        <a:bodyPr/>
        <a:lstStyle/>
        <a:p>
          <a:endParaRPr lang="ru-RU"/>
        </a:p>
      </dgm:t>
    </dgm:pt>
    <dgm:pt modelId="{D4A13F95-ACE6-4E9F-903A-65FDA482E324}" type="pres">
      <dgm:prSet presAssocID="{3109E303-7EA2-4C05-8E83-07410538A4BF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D8469BC-8BAE-4B42-AA97-226A4E06583D}" type="pres">
      <dgm:prSet presAssocID="{3109E303-7EA2-4C05-8E83-07410538A4B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0A50-B2E4-4668-BB3E-DDE65CC5EFCB}" type="pres">
      <dgm:prSet presAssocID="{566CA373-9BF8-4A22-BC9F-827EA9D76C25}" presName="spacer" presStyleCnt="0"/>
      <dgm:spPr/>
    </dgm:pt>
    <dgm:pt modelId="{CEA08C22-C249-49CD-8803-F85023879DA3}" type="pres">
      <dgm:prSet presAssocID="{2A71F15F-0C46-44B0-A567-E6D513EA8576}" presName="comp" presStyleCnt="0"/>
      <dgm:spPr/>
    </dgm:pt>
    <dgm:pt modelId="{386B4B29-692A-4295-A8FC-D6FD57C427EF}" type="pres">
      <dgm:prSet presAssocID="{2A71F15F-0C46-44B0-A567-E6D513EA8576}" presName="box" presStyleLbl="node1" presStyleIdx="3" presStyleCnt="4" custLinFactNeighborY="252"/>
      <dgm:spPr/>
      <dgm:t>
        <a:bodyPr/>
        <a:lstStyle/>
        <a:p>
          <a:endParaRPr lang="ru-RU"/>
        </a:p>
      </dgm:t>
    </dgm:pt>
    <dgm:pt modelId="{C68BEBDD-2383-4DC4-AE27-E37B33C6D910}" type="pres">
      <dgm:prSet presAssocID="{2A71F15F-0C46-44B0-A567-E6D513EA8576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4FFB36A-1DE5-4A0B-BC99-0602ABF9764F}" type="pres">
      <dgm:prSet presAssocID="{2A71F15F-0C46-44B0-A567-E6D513EA857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6D1EA-019D-49F5-A807-2A2EA0A08BDD}" srcId="{9E02FF4B-B2F6-461E-AB88-79BE87C29667}" destId="{2A71F15F-0C46-44B0-A567-E6D513EA8576}" srcOrd="3" destOrd="0" parTransId="{B931DC05-9779-4460-8151-B246A905F6AB}" sibTransId="{733F236C-AC38-4903-8878-ED2B34F13E98}"/>
    <dgm:cxn modelId="{A7574230-C29C-47EE-B0CB-8B3D58C39F37}" type="presOf" srcId="{E832EB7C-4F7F-4C47-B7FD-163828F6C1B8}" destId="{9C7F9431-770D-434A-9358-BC3754841B3B}" srcOrd="1" destOrd="0" presId="urn:microsoft.com/office/officeart/2005/8/layout/vList4"/>
    <dgm:cxn modelId="{73F35273-B4D2-4EBA-A124-3888C8E9CE51}" type="presOf" srcId="{2A71F15F-0C46-44B0-A567-E6D513EA8576}" destId="{34FFB36A-1DE5-4A0B-BC99-0602ABF9764F}" srcOrd="1" destOrd="0" presId="urn:microsoft.com/office/officeart/2005/8/layout/vList4"/>
    <dgm:cxn modelId="{4C5C25E8-C4D1-46C3-86B7-11E31E05A07E}" type="presOf" srcId="{2A71F15F-0C46-44B0-A567-E6D513EA8576}" destId="{386B4B29-692A-4295-A8FC-D6FD57C427EF}" srcOrd="0" destOrd="0" presId="urn:microsoft.com/office/officeart/2005/8/layout/vList4"/>
    <dgm:cxn modelId="{FDC3BD7B-45AC-4CCE-971A-A35DB146CBEC}" type="presOf" srcId="{E832EB7C-4F7F-4C47-B7FD-163828F6C1B8}" destId="{6CFF7A14-3E5B-4B52-A7DF-3B77A45E2372}" srcOrd="0" destOrd="0" presId="urn:microsoft.com/office/officeart/2005/8/layout/vList4"/>
    <dgm:cxn modelId="{10DCEBCC-0D6A-4C76-B4F3-192901A741A2}" srcId="{9E02FF4B-B2F6-461E-AB88-79BE87C29667}" destId="{AD016894-18D4-48CC-954D-BE124D3AB4D6}" srcOrd="1" destOrd="0" parTransId="{E13BE0B6-B6C0-4DAB-B872-37B4F01639B7}" sibTransId="{653467B4-88F2-49EC-882E-675602DEA81E}"/>
    <dgm:cxn modelId="{AF0EE710-2D4B-4844-8E8F-595841B0FB89}" type="presOf" srcId="{3109E303-7EA2-4C05-8E83-07410538A4BF}" destId="{3D8469BC-8BAE-4B42-AA97-226A4E06583D}" srcOrd="1" destOrd="0" presId="urn:microsoft.com/office/officeart/2005/8/layout/vList4"/>
    <dgm:cxn modelId="{F4B6A6CE-6AC6-4E16-9475-1D253FD518F9}" srcId="{9E02FF4B-B2F6-461E-AB88-79BE87C29667}" destId="{E832EB7C-4F7F-4C47-B7FD-163828F6C1B8}" srcOrd="0" destOrd="0" parTransId="{81AC8A27-6282-4B94-B92A-0860FA563874}" sibTransId="{AFA92AA4-66FC-4545-8FA6-869823623064}"/>
    <dgm:cxn modelId="{5284B8E1-FAE1-46BD-8536-48765D405E21}" type="presOf" srcId="{9E02FF4B-B2F6-461E-AB88-79BE87C29667}" destId="{3E641E12-8D3D-41C4-A430-4315DC8AFC58}" srcOrd="0" destOrd="0" presId="urn:microsoft.com/office/officeart/2005/8/layout/vList4"/>
    <dgm:cxn modelId="{48760947-A224-4C53-9D4F-AB9724D7FD97}" type="presOf" srcId="{AD016894-18D4-48CC-954D-BE124D3AB4D6}" destId="{C0AE542F-CB24-4144-B8EA-6372B6658FA3}" srcOrd="1" destOrd="0" presId="urn:microsoft.com/office/officeart/2005/8/layout/vList4"/>
    <dgm:cxn modelId="{04A53A52-80B5-448C-B3A4-9B52DE7E5A14}" srcId="{9E02FF4B-B2F6-461E-AB88-79BE87C29667}" destId="{3109E303-7EA2-4C05-8E83-07410538A4BF}" srcOrd="2" destOrd="0" parTransId="{DF3B9C39-8C50-4C5F-BDC3-1773EEA5EB4C}" sibTransId="{566CA373-9BF8-4A22-BC9F-827EA9D76C25}"/>
    <dgm:cxn modelId="{D55F5C80-8F24-4791-B594-1AAD9962D7A9}" type="presOf" srcId="{3109E303-7EA2-4C05-8E83-07410538A4BF}" destId="{364AA088-2352-4CDE-83D3-DCFC1C1003DD}" srcOrd="0" destOrd="0" presId="urn:microsoft.com/office/officeart/2005/8/layout/vList4"/>
    <dgm:cxn modelId="{010ABAFC-8E8C-4695-8E5E-22634C771BED}" type="presOf" srcId="{AD016894-18D4-48CC-954D-BE124D3AB4D6}" destId="{F0CB05EC-7B99-4999-AF94-DFF35F924831}" srcOrd="0" destOrd="0" presId="urn:microsoft.com/office/officeart/2005/8/layout/vList4"/>
    <dgm:cxn modelId="{2034BBEF-14CC-4CE8-82C9-5D769AEC8FE4}" type="presParOf" srcId="{3E641E12-8D3D-41C4-A430-4315DC8AFC58}" destId="{FAA80118-630E-4F7F-A893-72B96AB25ADA}" srcOrd="0" destOrd="0" presId="urn:microsoft.com/office/officeart/2005/8/layout/vList4"/>
    <dgm:cxn modelId="{7913D108-B29D-46DF-A1CA-A571590920EB}" type="presParOf" srcId="{FAA80118-630E-4F7F-A893-72B96AB25ADA}" destId="{6CFF7A14-3E5B-4B52-A7DF-3B77A45E2372}" srcOrd="0" destOrd="0" presId="urn:microsoft.com/office/officeart/2005/8/layout/vList4"/>
    <dgm:cxn modelId="{97B6E534-9C1F-440B-B9F0-057D0858E8E5}" type="presParOf" srcId="{FAA80118-630E-4F7F-A893-72B96AB25ADA}" destId="{DFED7F8B-F74C-476B-9877-B3EBF8CB746C}" srcOrd="1" destOrd="0" presId="urn:microsoft.com/office/officeart/2005/8/layout/vList4"/>
    <dgm:cxn modelId="{577B95FE-20F2-4AE1-AF62-8558860A2226}" type="presParOf" srcId="{FAA80118-630E-4F7F-A893-72B96AB25ADA}" destId="{9C7F9431-770D-434A-9358-BC3754841B3B}" srcOrd="2" destOrd="0" presId="urn:microsoft.com/office/officeart/2005/8/layout/vList4"/>
    <dgm:cxn modelId="{CAF5A4F1-D99F-4F48-9640-5EAC4C1CC8E2}" type="presParOf" srcId="{3E641E12-8D3D-41C4-A430-4315DC8AFC58}" destId="{BC93E41F-EC68-4BF4-B571-0F38ED7776A0}" srcOrd="1" destOrd="0" presId="urn:microsoft.com/office/officeart/2005/8/layout/vList4"/>
    <dgm:cxn modelId="{1F95AF85-61CA-4F6D-83BB-4B0802F8C399}" type="presParOf" srcId="{3E641E12-8D3D-41C4-A430-4315DC8AFC58}" destId="{6628808A-5F90-4F47-9B6A-55911EEBD04F}" srcOrd="2" destOrd="0" presId="urn:microsoft.com/office/officeart/2005/8/layout/vList4"/>
    <dgm:cxn modelId="{45673695-B6A1-43A2-894D-CB36CD9C90F1}" type="presParOf" srcId="{6628808A-5F90-4F47-9B6A-55911EEBD04F}" destId="{F0CB05EC-7B99-4999-AF94-DFF35F924831}" srcOrd="0" destOrd="0" presId="urn:microsoft.com/office/officeart/2005/8/layout/vList4"/>
    <dgm:cxn modelId="{27D31665-755C-4EB7-B202-86F683FECEF5}" type="presParOf" srcId="{6628808A-5F90-4F47-9B6A-55911EEBD04F}" destId="{378A245F-0B9C-43C6-A500-00980E397449}" srcOrd="1" destOrd="0" presId="urn:microsoft.com/office/officeart/2005/8/layout/vList4"/>
    <dgm:cxn modelId="{AEDC979C-D834-4A40-AD73-4421173A037C}" type="presParOf" srcId="{6628808A-5F90-4F47-9B6A-55911EEBD04F}" destId="{C0AE542F-CB24-4144-B8EA-6372B6658FA3}" srcOrd="2" destOrd="0" presId="urn:microsoft.com/office/officeart/2005/8/layout/vList4"/>
    <dgm:cxn modelId="{4B1FA6DC-09EB-4F62-B908-80A6C9EC0716}" type="presParOf" srcId="{3E641E12-8D3D-41C4-A430-4315DC8AFC58}" destId="{C8AEC519-D63A-4FDC-91BF-767CE10868C6}" srcOrd="3" destOrd="0" presId="urn:microsoft.com/office/officeart/2005/8/layout/vList4"/>
    <dgm:cxn modelId="{38EB3963-56F2-4A9C-8991-094C71F579BA}" type="presParOf" srcId="{3E641E12-8D3D-41C4-A430-4315DC8AFC58}" destId="{26AFDE02-1E34-417C-A769-E9990E154B3B}" srcOrd="4" destOrd="0" presId="urn:microsoft.com/office/officeart/2005/8/layout/vList4"/>
    <dgm:cxn modelId="{F50CCCED-0A46-4A05-AB86-2DC10C9B9AD5}" type="presParOf" srcId="{26AFDE02-1E34-417C-A769-E9990E154B3B}" destId="{364AA088-2352-4CDE-83D3-DCFC1C1003DD}" srcOrd="0" destOrd="0" presId="urn:microsoft.com/office/officeart/2005/8/layout/vList4"/>
    <dgm:cxn modelId="{5DB37032-7EA5-439B-87A9-FA1D7E457F45}" type="presParOf" srcId="{26AFDE02-1E34-417C-A769-E9990E154B3B}" destId="{D4A13F95-ACE6-4E9F-903A-65FDA482E324}" srcOrd="1" destOrd="0" presId="urn:microsoft.com/office/officeart/2005/8/layout/vList4"/>
    <dgm:cxn modelId="{35F60839-E37F-4EAB-B559-778F4A4425F5}" type="presParOf" srcId="{26AFDE02-1E34-417C-A769-E9990E154B3B}" destId="{3D8469BC-8BAE-4B42-AA97-226A4E06583D}" srcOrd="2" destOrd="0" presId="urn:microsoft.com/office/officeart/2005/8/layout/vList4"/>
    <dgm:cxn modelId="{EDAA0B11-10AB-4E11-86D7-882E95333362}" type="presParOf" srcId="{3E641E12-8D3D-41C4-A430-4315DC8AFC58}" destId="{26930A50-B2E4-4668-BB3E-DDE65CC5EFCB}" srcOrd="5" destOrd="0" presId="urn:microsoft.com/office/officeart/2005/8/layout/vList4"/>
    <dgm:cxn modelId="{04AE0AA6-A00A-4F1F-8533-FF6276406373}" type="presParOf" srcId="{3E641E12-8D3D-41C4-A430-4315DC8AFC58}" destId="{CEA08C22-C249-49CD-8803-F85023879DA3}" srcOrd="6" destOrd="0" presId="urn:microsoft.com/office/officeart/2005/8/layout/vList4"/>
    <dgm:cxn modelId="{507E2FDB-717F-4F6B-93FF-2F3FD15677DC}" type="presParOf" srcId="{CEA08C22-C249-49CD-8803-F85023879DA3}" destId="{386B4B29-692A-4295-A8FC-D6FD57C427EF}" srcOrd="0" destOrd="0" presId="urn:microsoft.com/office/officeart/2005/8/layout/vList4"/>
    <dgm:cxn modelId="{C13D6ADD-E23F-4D9F-9860-F68CBFF8F0A5}" type="presParOf" srcId="{CEA08C22-C249-49CD-8803-F85023879DA3}" destId="{C68BEBDD-2383-4DC4-AE27-E37B33C6D910}" srcOrd="1" destOrd="0" presId="urn:microsoft.com/office/officeart/2005/8/layout/vList4"/>
    <dgm:cxn modelId="{2F164EC3-DC72-4A86-B9F9-0AFB03037BE3}" type="presParOf" srcId="{CEA08C22-C249-49CD-8803-F85023879DA3}" destId="{34FFB36A-1DE5-4A0B-BC99-0602ABF9764F}" srcOrd="2" destOrd="0" presId="urn:microsoft.com/office/officeart/2005/8/layout/vList4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BFB9-6D98-4C84-A899-0C0789449931}">
      <dsp:nvSpPr>
        <dsp:cNvPr id="0" name=""/>
        <dsp:cNvSpPr/>
      </dsp:nvSpPr>
      <dsp:spPr>
        <a:xfrm>
          <a:off x="785045" y="159767"/>
          <a:ext cx="1915319" cy="1915319"/>
        </a:xfrm>
        <a:prstGeom prst="blockArc">
          <a:avLst>
            <a:gd name="adj1" fmla="val 10332286"/>
            <a:gd name="adj2" fmla="val 18006835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F5DCD-1652-4A0E-ABF2-BE838CBBB0F0}">
      <dsp:nvSpPr>
        <dsp:cNvPr id="0" name=""/>
        <dsp:cNvSpPr/>
      </dsp:nvSpPr>
      <dsp:spPr>
        <a:xfrm>
          <a:off x="785045" y="413529"/>
          <a:ext cx="1915319" cy="1915319"/>
        </a:xfrm>
        <a:prstGeom prst="blockArc">
          <a:avLst>
            <a:gd name="adj1" fmla="val 3593165"/>
            <a:gd name="adj2" fmla="val 11267714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AFBF7-BD3B-4A65-B3DA-3E61F2EE4BD2}">
      <dsp:nvSpPr>
        <dsp:cNvPr id="0" name=""/>
        <dsp:cNvSpPr/>
      </dsp:nvSpPr>
      <dsp:spPr>
        <a:xfrm>
          <a:off x="1760962" y="436299"/>
          <a:ext cx="1915319" cy="1915319"/>
        </a:xfrm>
        <a:prstGeom prst="blockArc">
          <a:avLst>
            <a:gd name="adj1" fmla="val 21047676"/>
            <a:gd name="adj2" fmla="val 7367225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3D874-6F7B-489E-9E07-DC3FBE9F7F71}">
      <dsp:nvSpPr>
        <dsp:cNvPr id="0" name=""/>
        <dsp:cNvSpPr/>
      </dsp:nvSpPr>
      <dsp:spPr>
        <a:xfrm>
          <a:off x="1760962" y="136997"/>
          <a:ext cx="1915319" cy="1915319"/>
        </a:xfrm>
        <a:prstGeom prst="blockArc">
          <a:avLst>
            <a:gd name="adj1" fmla="val 14232775"/>
            <a:gd name="adj2" fmla="val 552324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00B10-CEB8-4F7E-BFF7-72F9B63CCF16}">
      <dsp:nvSpPr>
        <dsp:cNvPr id="0" name=""/>
        <dsp:cNvSpPr/>
      </dsp:nvSpPr>
      <dsp:spPr>
        <a:xfrm>
          <a:off x="1356485" y="711117"/>
          <a:ext cx="1711124" cy="1066380"/>
        </a:xfrm>
        <a:prstGeom prst="diamond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Центры по обслуживанию потребителей (ЦОП) </a:t>
          </a:r>
        </a:p>
      </dsp:txBody>
      <dsp:txXfrm>
        <a:off x="1784266" y="977712"/>
        <a:ext cx="855562" cy="533190"/>
      </dsp:txXfrm>
    </dsp:sp>
    <dsp:sp modelId="{53A91F53-69D3-4378-AB1E-C4C2B1ACC750}">
      <dsp:nvSpPr>
        <dsp:cNvPr id="0" name=""/>
        <dsp:cNvSpPr/>
      </dsp:nvSpPr>
      <dsp:spPr>
        <a:xfrm>
          <a:off x="1680072" y="0"/>
          <a:ext cx="1063951" cy="61644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ул.Жарокова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196</a:t>
          </a:r>
        </a:p>
      </dsp:txBody>
      <dsp:txXfrm>
        <a:off x="1835884" y="90276"/>
        <a:ext cx="752327" cy="435888"/>
      </dsp:txXfrm>
    </dsp:sp>
    <dsp:sp modelId="{42BD7368-1E29-4B49-A35B-B0A1785D2D01}">
      <dsp:nvSpPr>
        <dsp:cNvPr id="0" name=""/>
        <dsp:cNvSpPr/>
      </dsp:nvSpPr>
      <dsp:spPr>
        <a:xfrm>
          <a:off x="3091492" y="936087"/>
          <a:ext cx="1101098" cy="61644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ЦОП «</a:t>
          </a:r>
          <a:r>
            <a:rPr lang="kk-KZ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Шығыс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ул.Ботаническая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29а </a:t>
          </a:r>
        </a:p>
      </dsp:txBody>
      <dsp:txXfrm>
        <a:off x="3252744" y="1026363"/>
        <a:ext cx="778594" cy="435888"/>
      </dsp:txXfrm>
    </dsp:sp>
    <dsp:sp modelId="{31BB7956-C278-4560-91E5-9A4CA0EE848A}">
      <dsp:nvSpPr>
        <dsp:cNvPr id="0" name=""/>
        <dsp:cNvSpPr/>
      </dsp:nvSpPr>
      <dsp:spPr>
        <a:xfrm>
          <a:off x="1696050" y="1872175"/>
          <a:ext cx="1031995" cy="61644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Батыс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мкр.«Жетысу-3», 37</a:t>
          </a:r>
        </a:p>
      </dsp:txBody>
      <dsp:txXfrm>
        <a:off x="1847182" y="1962451"/>
        <a:ext cx="729731" cy="435888"/>
      </dsp:txXfrm>
    </dsp:sp>
    <dsp:sp modelId="{098CE20A-1211-4F83-9D6E-729971C5AE3C}">
      <dsp:nvSpPr>
        <dsp:cNvPr id="0" name=""/>
        <dsp:cNvSpPr/>
      </dsp:nvSpPr>
      <dsp:spPr>
        <a:xfrm>
          <a:off x="316493" y="936087"/>
          <a:ext cx="998775" cy="61644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Алатау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ул.Чуланова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109</a:t>
          </a:r>
        </a:p>
      </dsp:txBody>
      <dsp:txXfrm>
        <a:off x="462760" y="1026363"/>
        <a:ext cx="706241" cy="435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106199" y="3918"/>
          <a:ext cx="946650" cy="1183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6CB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575045" y="33481"/>
          <a:ext cx="2250359" cy="1150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Центральная диспетчерская служба </a:t>
          </a:r>
          <a:r>
            <a:rPr lang="ru-RU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ЦДС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круглосуточная                                                                                                    </a:t>
          </a:r>
          <a:r>
            <a:rPr lang="ru-RU" sz="1200" b="1" i="1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Справочно-информационная служба </a:t>
          </a:r>
          <a:r>
            <a:rPr lang="en-US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-центр</a:t>
          </a:r>
          <a:r>
            <a:rPr lang="en-US" sz="1200" i="1" kern="1200" dirty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kern="1200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045" y="33481"/>
        <a:ext cx="2250359" cy="1150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-154934" y="9971"/>
          <a:ext cx="1030119" cy="1030119"/>
        </a:xfrm>
        <a:prstGeom prst="pie">
          <a:avLst>
            <a:gd name="adj1" fmla="val 5400000"/>
            <a:gd name="adj2" fmla="val 1620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157138" y="0"/>
          <a:ext cx="2289572" cy="1030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6CB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Телефон доверия                                                                                                     </a:t>
          </a:r>
          <a:r>
            <a:rPr lang="ru-RU" sz="1300" b="1" i="1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r>
            <a:rPr lang="ru-RU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138" y="0"/>
        <a:ext cx="2289572" cy="1030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9892B-1C49-43E1-81F4-5C88758DAC01}">
      <dsp:nvSpPr>
        <dsp:cNvPr id="0" name=""/>
        <dsp:cNvSpPr/>
      </dsp:nvSpPr>
      <dsp:spPr>
        <a:xfrm>
          <a:off x="0" y="0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В абонентских отделах Предприятия, расположенных в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ЦОПах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 адресам: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Ботаническая 29А;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109.</a:t>
          </a:r>
          <a:endParaRPr lang="ru-RU" sz="1100" kern="1200" dirty="0">
            <a:latin typeface="Calibri Light (Заголовки)"/>
          </a:endParaRPr>
        </a:p>
      </dsp:txBody>
      <dsp:txXfrm>
        <a:off x="1142759" y="0"/>
        <a:ext cx="4014340" cy="1113398"/>
      </dsp:txXfrm>
    </dsp:sp>
    <dsp:sp modelId="{D1A9EAE4-861E-41A2-8687-0F34AEAEBDCF}">
      <dsp:nvSpPr>
        <dsp:cNvPr id="0" name=""/>
        <dsp:cNvSpPr/>
      </dsp:nvSpPr>
      <dsp:spPr>
        <a:xfrm>
          <a:off x="111339" y="111339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5B3588-B8FE-43FC-A382-D817283E0DBC}">
      <dsp:nvSpPr>
        <dsp:cNvPr id="0" name=""/>
        <dsp:cNvSpPr/>
      </dsp:nvSpPr>
      <dsp:spPr>
        <a:xfrm>
          <a:off x="0" y="1224737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Посредством входа на веб-портал Предприятия и регистрации с помощью лицевого счета и ответом на несколько вопросов для аутентификации</a:t>
          </a:r>
          <a:endParaRPr lang="ru-RU" sz="1100" kern="1200" dirty="0">
            <a:latin typeface="Calibri Light (Заголовки)"/>
          </a:endParaRPr>
        </a:p>
      </dsp:txBody>
      <dsp:txXfrm>
        <a:off x="1142759" y="1224737"/>
        <a:ext cx="4014340" cy="1113398"/>
      </dsp:txXfrm>
    </dsp:sp>
    <dsp:sp modelId="{28F3C7C3-407E-4556-A6CA-EB997B064CE7}">
      <dsp:nvSpPr>
        <dsp:cNvPr id="0" name=""/>
        <dsp:cNvSpPr/>
      </dsp:nvSpPr>
      <dsp:spPr>
        <a:xfrm>
          <a:off x="111339" y="1336077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CEF890-6E09-4DD0-9D65-6DBC0B509FFB}">
      <dsp:nvSpPr>
        <dsp:cNvPr id="0" name=""/>
        <dsp:cNvSpPr/>
      </dsp:nvSpPr>
      <dsp:spPr>
        <a:xfrm>
          <a:off x="0" y="2449475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В абонентском отделе АО «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Алсеко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» по адресу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ул.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Байзакова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221</a:t>
          </a:r>
          <a:endParaRPr lang="ru-RU" sz="1100" kern="1200" dirty="0">
            <a:latin typeface="Calibri Light (Заголовки)"/>
          </a:endParaRPr>
        </a:p>
      </dsp:txBody>
      <dsp:txXfrm>
        <a:off x="1142759" y="2449475"/>
        <a:ext cx="4014340" cy="1113398"/>
      </dsp:txXfrm>
    </dsp:sp>
    <dsp:sp modelId="{58EAC527-C2DF-43CB-80FB-C27EE7F85A69}">
      <dsp:nvSpPr>
        <dsp:cNvPr id="0" name=""/>
        <dsp:cNvSpPr/>
      </dsp:nvSpPr>
      <dsp:spPr>
        <a:xfrm>
          <a:off x="111339" y="2560815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CB5801-3433-40F5-8DD2-EC0B463F1482}">
      <dsp:nvSpPr>
        <dsp:cNvPr id="0" name=""/>
        <dsp:cNvSpPr/>
      </dsp:nvSpPr>
      <dsp:spPr>
        <a:xfrm>
          <a:off x="0" y="3674213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3600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Ежемесячно автоматически выгружаются счета-фактуры абонентов в сервер Комитета государственных доходов. Авторизованные на сайте Комитета потребители имеют возможность получить электронную версию счет-фактуры </a:t>
          </a:r>
          <a:r>
            <a:rPr lang="ru-RU" sz="1100" b="1" u="sng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ВАЖНО!!!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Данный вариант для плательщиков НДС.</a:t>
          </a:r>
          <a:endParaRPr lang="ru-RU" sz="1100" kern="1200" dirty="0">
            <a:latin typeface="Calibri Light (Заголовки)"/>
          </a:endParaRPr>
        </a:p>
      </dsp:txBody>
      <dsp:txXfrm>
        <a:off x="1142759" y="3674213"/>
        <a:ext cx="4014340" cy="1113398"/>
      </dsp:txXfrm>
    </dsp:sp>
    <dsp:sp modelId="{107E10A1-49CF-477D-9737-0D5E67BF6AB4}">
      <dsp:nvSpPr>
        <dsp:cNvPr id="0" name=""/>
        <dsp:cNvSpPr/>
      </dsp:nvSpPr>
      <dsp:spPr>
        <a:xfrm>
          <a:off x="111339" y="3785553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F7A14-3E5B-4B52-A7DF-3B77A45E2372}">
      <dsp:nvSpPr>
        <dsp:cNvPr id="0" name=""/>
        <dsp:cNvSpPr/>
      </dsp:nvSpPr>
      <dsp:spPr>
        <a:xfrm>
          <a:off x="0" y="0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2000" rIns="7200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 кассах предприятий, расположенных в ЦОП-ах по адресам: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Ботаническая 29А;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109.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316" y="0"/>
        <a:ext cx="4074083" cy="1118366"/>
      </dsp:txXfrm>
    </dsp:sp>
    <dsp:sp modelId="{DFED7F8B-F74C-476B-9877-B3EBF8CB746C}">
      <dsp:nvSpPr>
        <dsp:cNvPr id="0" name=""/>
        <dsp:cNvSpPr/>
      </dsp:nvSpPr>
      <dsp:spPr>
        <a:xfrm>
          <a:off x="111836" y="111836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CB05EC-7B99-4999-AF94-DFF35F924831}">
      <dsp:nvSpPr>
        <dsp:cNvPr id="0" name=""/>
        <dsp:cNvSpPr/>
      </dsp:nvSpPr>
      <dsp:spPr>
        <a:xfrm>
          <a:off x="0" y="1230203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Посредством платежных терминалов предприятий, расположенных в ЦОП-ах. </a:t>
          </a:r>
        </a:p>
      </dsp:txBody>
      <dsp:txXfrm>
        <a:off x="1158316" y="1230203"/>
        <a:ext cx="4074083" cy="1118366"/>
      </dsp:txXfrm>
    </dsp:sp>
    <dsp:sp modelId="{378A245F-0B9C-43C6-A500-00980E397449}">
      <dsp:nvSpPr>
        <dsp:cNvPr id="0" name=""/>
        <dsp:cNvSpPr/>
      </dsp:nvSpPr>
      <dsp:spPr>
        <a:xfrm>
          <a:off x="111836" y="1342039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4AA088-2352-4CDE-83D3-DCFC1C1003DD}">
      <dsp:nvSpPr>
        <dsp:cNvPr id="0" name=""/>
        <dsp:cNvSpPr/>
      </dsp:nvSpPr>
      <dsp:spPr>
        <a:xfrm>
          <a:off x="0" y="2460406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Посредством интернет-банкинга банков второго уровня. Интернет-банкинг позволяет пользователям управлять банковскими счетами в режиме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on-line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в любой точке мира, с любого компьютера/смартфона, имеющего подключение к интернету. Вы можете быстро и легко проводить операции с квитанциями 24 часа в сутки 7 дней в неделю.</a:t>
          </a:r>
        </a:p>
      </dsp:txBody>
      <dsp:txXfrm>
        <a:off x="1158316" y="2460406"/>
        <a:ext cx="4074083" cy="1118366"/>
      </dsp:txXfrm>
    </dsp:sp>
    <dsp:sp modelId="{D4A13F95-ACE6-4E9F-903A-65FDA482E324}">
      <dsp:nvSpPr>
        <dsp:cNvPr id="0" name=""/>
        <dsp:cNvSpPr/>
      </dsp:nvSpPr>
      <dsp:spPr>
        <a:xfrm>
          <a:off x="111836" y="2572243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6B4B29-692A-4295-A8FC-D6FD57C427EF}">
      <dsp:nvSpPr>
        <dsp:cNvPr id="0" name=""/>
        <dsp:cNvSpPr/>
      </dsp:nvSpPr>
      <dsp:spPr>
        <a:xfrm>
          <a:off x="0" y="3693428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Через мобильное приложение и официального сайта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Kaspi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Bank, 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для потребителей не жилых помещений.</a:t>
          </a:r>
        </a:p>
      </dsp:txBody>
      <dsp:txXfrm>
        <a:off x="1158316" y="3693428"/>
        <a:ext cx="4074083" cy="1118366"/>
      </dsp:txXfrm>
    </dsp:sp>
    <dsp:sp modelId="{C68BEBDD-2383-4DC4-AE27-E37B33C6D910}">
      <dsp:nvSpPr>
        <dsp:cNvPr id="0" name=""/>
        <dsp:cNvSpPr/>
      </dsp:nvSpPr>
      <dsp:spPr>
        <a:xfrm>
          <a:off x="111836" y="3802446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36" y="1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CDAF224D-24F9-4574-ABAB-DDA8AEB90E5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277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636" y="9444277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85CEDF41-0ED1-4DF5-A8A4-8D63C35B3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21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852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1"/>
            <a:ext cx="2951163" cy="498852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805C892A-AB74-46C2-9AC2-A33CEEADB93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7" tIns="45574" rIns="91147" bIns="455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4"/>
            <a:ext cx="5448300" cy="3914865"/>
          </a:xfrm>
          <a:prstGeom prst="rect">
            <a:avLst/>
          </a:prstGeom>
        </p:spPr>
        <p:txBody>
          <a:bodyPr vert="horz" lIns="91147" tIns="45574" rIns="91147" bIns="4557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F5CD3646-8027-41FE-8D03-BC4276A4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63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5592" indent="-28279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2781" indent="-22560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87162" indent="-22560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9958" indent="-22560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97518" indent="-225605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55078" indent="-225605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12638" indent="-225605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70199" indent="-225605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CBBB32-09B6-405C-BEEE-BB5BC3C8172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82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2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7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51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2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18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19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2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29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68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96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0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09C5B-68FA-4E46-8DB3-025DBD1BB13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9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9873" indent="-283592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9118" indent="-2265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5398" indent="-2265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0094" indent="-2265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6374" indent="-2265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2654" indent="-2265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18935" indent="-2265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75216" indent="-2265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645A897-2544-4904-A628-16359472A032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3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3629" indent="-28216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8662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80126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1591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83054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4520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85985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37449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F5989-1780-4C86-8D39-48053CF8B81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20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3629" indent="-28216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8662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80126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1591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83054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4520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85985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37449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429741-986A-446F-84D6-EC274E5010B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40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4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8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618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1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2017-C429-4CD3-A9E5-8E572E31538D}" type="datetime1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DB27-0A70-46BF-8476-35CF243A4359}" type="datetime1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1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36C-73A7-4B48-A946-DBD9EA4298D9}" type="datetime1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2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FF31A81-2F22-4585-A197-D7B7A5848601}" type="datetime1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7BE8F5-F1BB-41B2-9BCE-DDBF0883B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28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36D6765-99C2-42FC-8B6C-6FDC46973292}" type="datetime1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E1DB11-768B-4C3B-9523-617251DCEF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93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EC6CF77-6860-4F00-9718-66DC27BFAC98}" type="datetime1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869EBC-16C1-45C4-9CB4-6CB041E1E2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660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F5013C5-68B2-402F-AFC0-6109FB4F13C0}" type="datetime1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5ACCBF-4424-4C37-81AA-849D18FBF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794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EAD2C1C-14A7-476B-BBC8-FFC4B5B3F239}" type="datetime1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40D22D-7D32-4386-8412-78408739D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48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7A153D6-C808-4B80-A347-EA482E207DEE}" type="datetime1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333F26-9C40-4C19-9D9B-F451C6EBA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6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D8959C6-64C4-445F-BE6F-821ECACC29DB}" type="datetime1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A9C929-5857-4C59-A33D-B3B5A564E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486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2600122-762D-428B-9F69-BAFF5A9329F2}" type="datetime1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F9DDF-0F66-4F38-8720-754AEA3BF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46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DBD2-74E1-4C71-B06A-6BFAF62193D9}" type="datetime1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53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3BA4803-9CCA-415E-A421-60BAEF065BFB}" type="datetime1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FC01D5-0D29-4813-831F-CFDD8006C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3755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571495C-30F2-421D-8BAF-B264F66550CC}" type="datetime1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4606E8-01C8-4F7D-A40C-EE93775BF3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768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8ECDB93-8468-448E-BAD1-333F7AF05E4F}" type="datetime1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9CFBD1-D1DB-4033-AA54-ADB0539E21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30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456-C374-408A-8125-E60F2F9D3AFF}" type="datetime1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B82B-48D0-4E89-9EB3-11E9FB2A07B5}" type="datetime1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6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86C9-AE9F-40E7-81F4-DE1EE6A29C64}" type="datetime1">
              <a:rPr lang="en-GB" smtClean="0"/>
              <a:t>24/04/2025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AF78-22FB-4E0D-B7CA-92CF94C20FA2}" type="datetime1">
              <a:rPr lang="en-GB" smtClean="0"/>
              <a:t>24/04/2025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7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B5A-7B10-43D5-A592-2E14D104DDE3}" type="datetime1">
              <a:rPr lang="en-GB" smtClean="0"/>
              <a:t>24/04/2025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6F52-190A-4E59-B213-4D30E8F77E26}" type="datetime1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C56-9A09-48D2-8513-BEBB84648870}" type="datetime1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AFC3-FA3F-4528-AA35-DD7BBA27D131}" type="datetime1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80D02A-1530-4D17-83FD-811D18269184}" type="datetime1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ED04B3-0B14-41C1-AE98-6EBA397E59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9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14.emf"/><Relationship Id="rId21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5" Type="http://schemas.openxmlformats.org/officeDocument/2006/relationships/image" Target="../media/image27.jpeg"/><Relationship Id="rId2" Type="http://schemas.openxmlformats.org/officeDocument/2006/relationships/image" Target="../media/image13.jpeg"/><Relationship Id="rId16" Type="http://schemas.openxmlformats.org/officeDocument/2006/relationships/diagramLayout" Target="../diagrams/layout2.xml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diagramLayout" Target="../diagrams/layout1.xml"/><Relationship Id="rId24" Type="http://schemas.microsoft.com/office/2007/relationships/diagramDrawing" Target="../diagrams/drawing3.xml"/><Relationship Id="rId5" Type="http://schemas.openxmlformats.org/officeDocument/2006/relationships/image" Target="../media/image22.jpeg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hyperlink" Target="http://www.almatysu.kz/" TargetMode="External"/><Relationship Id="rId9" Type="http://schemas.openxmlformats.org/officeDocument/2006/relationships/image" Target="../media/image26.jpeg"/><Relationship Id="rId14" Type="http://schemas.microsoft.com/office/2007/relationships/diagramDrawing" Target="../diagrams/drawing1.xml"/><Relationship Id="rId22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14.emf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803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за 2024 год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09" y="80377"/>
            <a:ext cx="717291" cy="520890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04073" y="6497973"/>
            <a:ext cx="409303" cy="360027"/>
          </a:xfrm>
        </p:spPr>
        <p:txBody>
          <a:bodyPr/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C029F88-393A-3CE4-D979-289EFDF47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90254"/>
              </p:ext>
            </p:extLst>
          </p:nvPr>
        </p:nvGraphicFramePr>
        <p:xfrm>
          <a:off x="83125" y="762021"/>
          <a:ext cx="11727875" cy="6075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136">
                  <a:extLst>
                    <a:ext uri="{9D8B030D-6E8A-4147-A177-3AD203B41FA5}">
                      <a16:colId xmlns:a16="http://schemas.microsoft.com/office/drawing/2014/main" val="4188918541"/>
                    </a:ext>
                  </a:extLst>
                </a:gridCol>
                <a:gridCol w="3234667">
                  <a:extLst>
                    <a:ext uri="{9D8B030D-6E8A-4147-A177-3AD203B41FA5}">
                      <a16:colId xmlns:a16="http://schemas.microsoft.com/office/drawing/2014/main" val="2939706885"/>
                    </a:ext>
                  </a:extLst>
                </a:gridCol>
                <a:gridCol w="592914">
                  <a:extLst>
                    <a:ext uri="{9D8B030D-6E8A-4147-A177-3AD203B41FA5}">
                      <a16:colId xmlns:a16="http://schemas.microsoft.com/office/drawing/2014/main" val="823422093"/>
                    </a:ext>
                  </a:extLst>
                </a:gridCol>
                <a:gridCol w="1557985">
                  <a:extLst>
                    <a:ext uri="{9D8B030D-6E8A-4147-A177-3AD203B41FA5}">
                      <a16:colId xmlns:a16="http://schemas.microsoft.com/office/drawing/2014/main" val="2902568544"/>
                    </a:ext>
                  </a:extLst>
                </a:gridCol>
                <a:gridCol w="1476309">
                  <a:extLst>
                    <a:ext uri="{9D8B030D-6E8A-4147-A177-3AD203B41FA5}">
                      <a16:colId xmlns:a16="http://schemas.microsoft.com/office/drawing/2014/main" val="621410896"/>
                    </a:ext>
                  </a:extLst>
                </a:gridCol>
                <a:gridCol w="1339370">
                  <a:extLst>
                    <a:ext uri="{9D8B030D-6E8A-4147-A177-3AD203B41FA5}">
                      <a16:colId xmlns:a16="http://schemas.microsoft.com/office/drawing/2014/main" val="4044554424"/>
                    </a:ext>
                  </a:extLst>
                </a:gridCol>
                <a:gridCol w="3101494">
                  <a:extLst>
                    <a:ext uri="{9D8B030D-6E8A-4147-A177-3AD203B41FA5}">
                      <a16:colId xmlns:a16="http://schemas.microsoft.com/office/drawing/2014/main" val="3995745640"/>
                    </a:ext>
                  </a:extLst>
                </a:gridCol>
              </a:tblGrid>
              <a:tr h="530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 тарифной сметы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r>
                        <a:rPr lang="ru-RU" sz="9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изм.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в утвержден-ной 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679277"/>
                  </a:ext>
                </a:extLst>
              </a:tr>
              <a:tr h="228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подачи воды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26 063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26 063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16257"/>
                  </a:ext>
                </a:extLst>
              </a:tr>
              <a:tr h="150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проезда персонала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15 890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17 547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стоимости проезда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333964"/>
                  </a:ext>
                </a:extLst>
              </a:tr>
              <a:tr h="332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профессиональные пенсионные взносы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36 655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42 959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персонала, работающего во вредных условиях труда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58233"/>
                  </a:ext>
                </a:extLst>
              </a:tr>
              <a:tr h="163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85 638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126 408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579038"/>
                  </a:ext>
                </a:extLst>
              </a:tr>
              <a:tr h="178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материалы, запасные части, инструменты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210 335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461 428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585475"/>
                  </a:ext>
                </a:extLst>
              </a:tr>
              <a:tr h="266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лаборатории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3 584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8 241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129,9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новым требованием законодательства обязательной аккредитации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хим-бак.лаборатории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02585"/>
                  </a:ext>
                </a:extLst>
              </a:tr>
              <a:tr h="149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экологические затраты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983288"/>
                  </a:ext>
                </a:extLst>
              </a:tr>
              <a:tr h="219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пенсионные взносы работодателя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52 007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52 580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314234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профессиональные выплаты за счет средств работодателя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12 450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12 200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часть работников, достигших пенсионного</a:t>
                      </a:r>
                      <a:r>
                        <a:rPr lang="ru-RU" sz="900" b="0" baseline="0" dirty="0">
                          <a:latin typeface="Arial" pitchFamily="34" charset="0"/>
                          <a:cs typeface="Arial" pitchFamily="34" charset="0"/>
                        </a:rPr>
                        <a:t> возраста, не подали заявление на соц. пособие и продолжают работать</a:t>
                      </a:r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1243"/>
                  </a:ext>
                </a:extLst>
              </a:tr>
              <a:tr h="21974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900" b="1" baseline="0" dirty="0">
                          <a:latin typeface="Arial" pitchFamily="34" charset="0"/>
                          <a:cs typeface="Arial" pitchFamily="34" charset="0"/>
                        </a:rPr>
                        <a:t> периода - всего, в т. ч.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501 460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539 887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35488"/>
                  </a:ext>
                </a:extLst>
              </a:tr>
              <a:tr h="165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расходы,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501 283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539 647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435231"/>
                  </a:ext>
                </a:extLst>
              </a:tr>
              <a:tr h="189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административного персонала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268 780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271 886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362854"/>
                  </a:ext>
                </a:extLst>
              </a:tr>
              <a:tr h="1895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22 713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23 096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64929"/>
                  </a:ext>
                </a:extLst>
              </a:tr>
              <a:tr h="189516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7 179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7 140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245742"/>
                  </a:ext>
                </a:extLst>
              </a:tr>
              <a:tr h="3791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и платежи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129 027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136 262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налога на имущество в связи с передачей на баланс объектов водоснабжения в уставный капитал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60007"/>
                  </a:ext>
                </a:extLst>
              </a:tr>
              <a:tr h="189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расходы, всего, в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73 584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101 263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015863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21 914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29 732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нематериальных активов, обновление оборудования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721508"/>
                  </a:ext>
                </a:extLst>
              </a:tr>
              <a:tr h="169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4 142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5 548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740"/>
                  </a:ext>
                </a:extLst>
              </a:tr>
              <a:tr h="2380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4 700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11 268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увеличением стоимости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06611"/>
                  </a:ext>
                </a:extLst>
              </a:tr>
              <a:tr h="165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23 486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25 524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размещение информации в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301585"/>
                  </a:ext>
                </a:extLst>
              </a:tr>
              <a:tr h="230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согласование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корректировки </a:t>
                      </a:r>
                      <a:r>
                        <a:rPr lang="ru-RU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инвестпрограмм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КДС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273768"/>
                  </a:ext>
                </a:extLst>
              </a:tr>
              <a:tr h="174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почтовые, периодическая печать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4 403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5 924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абонентской</a:t>
                      </a:r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базы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0443"/>
                  </a:ext>
                </a:extLst>
              </a:tr>
              <a:tr h="152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страхование персонала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3 866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4 077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262824"/>
                  </a:ext>
                </a:extLst>
              </a:tr>
              <a:tr h="181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7 740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15 848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фактическим потреблению</a:t>
                      </a: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796839"/>
                  </a:ext>
                </a:extLst>
              </a:tr>
              <a:tr h="188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6.4.9</a:t>
                      </a: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пенсионные взносы работодателя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2 932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2 913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4670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49664" y="568576"/>
            <a:ext cx="6142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900" dirty="0">
                <a:solidFill>
                  <a:srgbClr val="336699"/>
                </a:solidFill>
                <a:latin typeface="Arial" panose="020B0604020202020204" pitchFamily="34" charset="0"/>
              </a:rPr>
              <a:t>Продолжение таблицы постатейного исполнения утвержденной ТС по услугам водоснабжения</a:t>
            </a:r>
            <a:endParaRPr lang="ru-RU" sz="9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9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045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13" y="42897"/>
            <a:ext cx="557232" cy="404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2978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за 2024 год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82425" y="6487064"/>
            <a:ext cx="409575" cy="360027"/>
          </a:xfrm>
        </p:spPr>
        <p:txBody>
          <a:bodyPr/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4754522-2106-CF9A-9AC5-B9B42D94A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296171"/>
              </p:ext>
            </p:extLst>
          </p:nvPr>
        </p:nvGraphicFramePr>
        <p:xfrm>
          <a:off x="180831" y="842972"/>
          <a:ext cx="12011169" cy="4573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096">
                  <a:extLst>
                    <a:ext uri="{9D8B030D-6E8A-4147-A177-3AD203B41FA5}">
                      <a16:colId xmlns:a16="http://schemas.microsoft.com/office/drawing/2014/main" val="1416265324"/>
                    </a:ext>
                  </a:extLst>
                </a:gridCol>
                <a:gridCol w="3148051">
                  <a:extLst>
                    <a:ext uri="{9D8B030D-6E8A-4147-A177-3AD203B41FA5}">
                      <a16:colId xmlns:a16="http://schemas.microsoft.com/office/drawing/2014/main" val="2070387908"/>
                    </a:ext>
                  </a:extLst>
                </a:gridCol>
                <a:gridCol w="838984">
                  <a:extLst>
                    <a:ext uri="{9D8B030D-6E8A-4147-A177-3AD203B41FA5}">
                      <a16:colId xmlns:a16="http://schemas.microsoft.com/office/drawing/2014/main" val="3201985672"/>
                    </a:ext>
                  </a:extLst>
                </a:gridCol>
                <a:gridCol w="1558114">
                  <a:extLst>
                    <a:ext uri="{9D8B030D-6E8A-4147-A177-3AD203B41FA5}">
                      <a16:colId xmlns:a16="http://schemas.microsoft.com/office/drawing/2014/main" val="1018191136"/>
                    </a:ext>
                  </a:extLst>
                </a:gridCol>
                <a:gridCol w="1579517">
                  <a:extLst>
                    <a:ext uri="{9D8B030D-6E8A-4147-A177-3AD203B41FA5}">
                      <a16:colId xmlns:a16="http://schemas.microsoft.com/office/drawing/2014/main" val="2675871717"/>
                    </a:ext>
                  </a:extLst>
                </a:gridCol>
                <a:gridCol w="1095814">
                  <a:extLst>
                    <a:ext uri="{9D8B030D-6E8A-4147-A177-3AD203B41FA5}">
                      <a16:colId xmlns:a16="http://schemas.microsoft.com/office/drawing/2014/main" val="573666976"/>
                    </a:ext>
                  </a:extLst>
                </a:gridCol>
                <a:gridCol w="3167593">
                  <a:extLst>
                    <a:ext uri="{9D8B030D-6E8A-4147-A177-3AD203B41FA5}">
                      <a16:colId xmlns:a16="http://schemas.microsoft.com/office/drawing/2014/main" val="1240987080"/>
                    </a:ext>
                  </a:extLst>
                </a:gridCol>
              </a:tblGrid>
              <a:tr h="399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 тарифной сметы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 в утвержден-ной 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50425"/>
                  </a:ext>
                </a:extLst>
              </a:tr>
              <a:tr h="374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выплату вознаграждений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выплата вознаграждений по кредиту в рамках программы "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Нурлы</a:t>
                      </a: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904136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 на предоставление услуг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17 628 494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19 079 990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281754"/>
                  </a:ext>
                </a:extLst>
              </a:tr>
              <a:tr h="259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Прибыль, убыток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1 903 627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136 160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-92,8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826604"/>
                  </a:ext>
                </a:extLst>
              </a:tr>
              <a:tr h="2847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19 324 105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19 216 150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981"/>
                  </a:ext>
                </a:extLst>
              </a:tr>
              <a:tr h="2123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м3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180 941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33811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Необоснованный доход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208 016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108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871879"/>
                  </a:ext>
                </a:extLst>
              </a:tr>
              <a:tr h="3311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(без НДС)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тенге/м3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107,05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106,20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</a:t>
                      </a:r>
                    </a:p>
                  </a:txBody>
                  <a:tcPr marL="4851" marR="108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90491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Доход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сентября 2024 года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7 666 602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7 485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108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684972"/>
                  </a:ext>
                </a:extLst>
              </a:tr>
              <a:tr h="3311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 с 1 сентября 2024 года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тенге/м3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123,37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120,91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108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637108"/>
                  </a:ext>
                </a:extLst>
              </a:tr>
              <a:tr h="212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Справочно: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108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108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969172"/>
                  </a:ext>
                </a:extLst>
              </a:tr>
              <a:tr h="212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Среднесписочная численность персонала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52855"/>
                  </a:ext>
                </a:extLst>
              </a:tr>
              <a:tr h="212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2 263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2 264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245784"/>
                  </a:ext>
                </a:extLst>
              </a:tr>
              <a:tr h="222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48931"/>
                  </a:ext>
                </a:extLst>
              </a:tr>
              <a:tr h="212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 заработная плата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233 668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234 531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47487"/>
                  </a:ext>
                </a:extLst>
              </a:tr>
              <a:tr h="165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231 308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232 085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37038"/>
                  </a:ext>
                </a:extLst>
              </a:tr>
              <a:tr h="265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306 420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310 739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9148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66805" y="574876"/>
            <a:ext cx="6142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Продолжение таблицы постатейного исполнения утвержденной ТС по услугам водоснабжения</a:t>
            </a:r>
            <a:endParaRPr 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177" t="4356" r="15738" b="28201"/>
          <a:stretch/>
        </p:blipFill>
        <p:spPr>
          <a:xfrm>
            <a:off x="1" y="6324600"/>
            <a:ext cx="11928764" cy="4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370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26" y="39890"/>
            <a:ext cx="632491" cy="459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62037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006CB6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006CB6"/>
                </a:solidFill>
                <a:latin typeface="Arial" panose="020B0604020202020204" pitchFamily="34" charset="0"/>
              </a:rPr>
              <a:t>по услугам водоотведения за 2024 год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26814" y="6497973"/>
            <a:ext cx="425570" cy="360027"/>
          </a:xfrm>
        </p:spPr>
        <p:txBody>
          <a:bodyPr/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8B6C727-6316-CA09-9770-8FD3370F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77234"/>
              </p:ext>
            </p:extLst>
          </p:nvPr>
        </p:nvGraphicFramePr>
        <p:xfrm>
          <a:off x="141512" y="668959"/>
          <a:ext cx="11828815" cy="6170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941">
                  <a:extLst>
                    <a:ext uri="{9D8B030D-6E8A-4147-A177-3AD203B41FA5}">
                      <a16:colId xmlns:a16="http://schemas.microsoft.com/office/drawing/2014/main" val="708460031"/>
                    </a:ext>
                  </a:extLst>
                </a:gridCol>
                <a:gridCol w="3184809">
                  <a:extLst>
                    <a:ext uri="{9D8B030D-6E8A-4147-A177-3AD203B41FA5}">
                      <a16:colId xmlns:a16="http://schemas.microsoft.com/office/drawing/2014/main" val="1230291540"/>
                    </a:ext>
                  </a:extLst>
                </a:gridCol>
                <a:gridCol w="716819">
                  <a:extLst>
                    <a:ext uri="{9D8B030D-6E8A-4147-A177-3AD203B41FA5}">
                      <a16:colId xmlns:a16="http://schemas.microsoft.com/office/drawing/2014/main" val="762322891"/>
                    </a:ext>
                  </a:extLst>
                </a:gridCol>
                <a:gridCol w="1477748">
                  <a:extLst>
                    <a:ext uri="{9D8B030D-6E8A-4147-A177-3AD203B41FA5}">
                      <a16:colId xmlns:a16="http://schemas.microsoft.com/office/drawing/2014/main" val="3349556247"/>
                    </a:ext>
                  </a:extLst>
                </a:gridCol>
                <a:gridCol w="1834088">
                  <a:extLst>
                    <a:ext uri="{9D8B030D-6E8A-4147-A177-3AD203B41FA5}">
                      <a16:colId xmlns:a16="http://schemas.microsoft.com/office/drawing/2014/main" val="4288079266"/>
                    </a:ext>
                  </a:extLst>
                </a:gridCol>
                <a:gridCol w="879490">
                  <a:extLst>
                    <a:ext uri="{9D8B030D-6E8A-4147-A177-3AD203B41FA5}">
                      <a16:colId xmlns:a16="http://schemas.microsoft.com/office/drawing/2014/main" val="1944049663"/>
                    </a:ext>
                  </a:extLst>
                </a:gridCol>
                <a:gridCol w="3194920">
                  <a:extLst>
                    <a:ext uri="{9D8B030D-6E8A-4147-A177-3AD203B41FA5}">
                      <a16:colId xmlns:a16="http://schemas.microsoft.com/office/drawing/2014/main" val="1563211141"/>
                    </a:ext>
                  </a:extLst>
                </a:gridCol>
              </a:tblGrid>
              <a:tr h="4865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4468" marR="4468" marT="4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 тарифной сметы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 изм.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Предусмотрено в утвержденной тарифной смете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Фактически сложившиеся показатели тарифной сметы                                                              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22563"/>
                  </a:ext>
                </a:extLst>
              </a:tr>
              <a:tr h="276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товаров и предоставление услуг, всего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6 516 522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7 984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998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24287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затраты, всего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917 458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1 222 175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38073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2 818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6 032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стоимости материалов</a:t>
                      </a:r>
                      <a:r>
                        <a:rPr lang="ru-RU" sz="9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испытательной лаборатории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71414"/>
                  </a:ext>
                </a:extLst>
              </a:tr>
              <a:tr h="388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горюче-смазочные материалы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80 475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215 045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протяженности сетей, количества абонентов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58909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9 883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9 638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</a:t>
                      </a:r>
                      <a:r>
                        <a:rPr lang="ru-RU" sz="9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расходу топлива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53258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824 282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991 460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стоимости стратегического товара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68235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всего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3 096 102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3 666 580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448457"/>
                  </a:ext>
                </a:extLst>
              </a:tr>
              <a:tr h="300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производственного персонала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2 756 020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3 296 699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численности работников и заработной платы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57047"/>
                  </a:ext>
                </a:extLst>
              </a:tr>
              <a:tr h="300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230 403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278 282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численности работников и заработной платы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79411"/>
                  </a:ext>
                </a:extLst>
              </a:tr>
              <a:tr h="300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82 679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91 599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численности работников и заработной платы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271160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1 286 870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1 519 568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объектов уставный капитал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82090"/>
                  </a:ext>
                </a:extLst>
              </a:tr>
              <a:tr h="39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646 598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636 222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60145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затраты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596 494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940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357164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охраны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2 713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8 395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стоимости услуг и необходимость технического обслуживания </a:t>
                      </a:r>
                      <a:r>
                        <a:rPr lang="ru-RU" sz="9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охранных </a:t>
                      </a:r>
                      <a:r>
                        <a:rPr lang="ru-RU" sz="9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ситем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03479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труда и техника безопасности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33 706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120 020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численности и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спецодежду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56084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8 749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19 791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стоимости 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теплоэнергии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84211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виды страхования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37 491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49 405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численности и повышение заработной платы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27927"/>
                  </a:ext>
                </a:extLst>
              </a:tr>
              <a:tr h="39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283 616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332 903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платы за негативное воздействие на окружающую среду по фактическим экологическим показателям, рост ставок платы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98106"/>
                  </a:ext>
                </a:extLst>
              </a:tr>
              <a:tr h="280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оформление квитанций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59 419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77 918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потребителей и стоимости услуг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99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32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370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26" y="39890"/>
            <a:ext cx="632491" cy="459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62037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по услугам водоотведения за 2024 год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93024" y="6558265"/>
            <a:ext cx="365760" cy="360027"/>
          </a:xfrm>
        </p:spPr>
        <p:txBody>
          <a:bodyPr/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8B6C727-6316-CA09-9770-8FD3370F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1242"/>
              </p:ext>
            </p:extLst>
          </p:nvPr>
        </p:nvGraphicFramePr>
        <p:xfrm>
          <a:off x="141511" y="739381"/>
          <a:ext cx="11832775" cy="6126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122">
                  <a:extLst>
                    <a:ext uri="{9D8B030D-6E8A-4147-A177-3AD203B41FA5}">
                      <a16:colId xmlns:a16="http://schemas.microsoft.com/office/drawing/2014/main" val="708460031"/>
                    </a:ext>
                  </a:extLst>
                </a:gridCol>
                <a:gridCol w="3185875">
                  <a:extLst>
                    <a:ext uri="{9D8B030D-6E8A-4147-A177-3AD203B41FA5}">
                      <a16:colId xmlns:a16="http://schemas.microsoft.com/office/drawing/2014/main" val="1230291540"/>
                    </a:ext>
                  </a:extLst>
                </a:gridCol>
                <a:gridCol w="717059">
                  <a:extLst>
                    <a:ext uri="{9D8B030D-6E8A-4147-A177-3AD203B41FA5}">
                      <a16:colId xmlns:a16="http://schemas.microsoft.com/office/drawing/2014/main" val="762322891"/>
                    </a:ext>
                  </a:extLst>
                </a:gridCol>
                <a:gridCol w="1330324">
                  <a:extLst>
                    <a:ext uri="{9D8B030D-6E8A-4147-A177-3AD203B41FA5}">
                      <a16:colId xmlns:a16="http://schemas.microsoft.com/office/drawing/2014/main" val="3349556247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4288079266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1944049663"/>
                    </a:ext>
                  </a:extLst>
                </a:gridCol>
                <a:gridCol w="3495304">
                  <a:extLst>
                    <a:ext uri="{9D8B030D-6E8A-4147-A177-3AD203B41FA5}">
                      <a16:colId xmlns:a16="http://schemas.microsoft.com/office/drawing/2014/main" val="1563211141"/>
                    </a:ext>
                  </a:extLst>
                </a:gridCol>
              </a:tblGrid>
              <a:tr h="4842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4468" marR="4468" marT="4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 тарифной сметы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 изм.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Предусмотрено в утвержденной тарифной смете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Фактически сложившиеся показатели тарифной сметы                                                              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22563"/>
                  </a:ext>
                </a:extLst>
              </a:tr>
              <a:tr h="219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затраты,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170 800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332 021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24287"/>
                  </a:ext>
                </a:extLst>
              </a:tr>
              <a:tr h="248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почтовые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4 620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7 198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абонентской базы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38073"/>
                  </a:ext>
                </a:extLst>
              </a:tr>
              <a:tr h="373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согласование ИП в Комитете по делам строительства и жилищно-коммунального хозяйства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71414"/>
                  </a:ext>
                </a:extLst>
              </a:tr>
              <a:tr h="286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кадров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918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экономия по результатам</a:t>
                      </a:r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государственного закупа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58909"/>
                  </a:ext>
                </a:extLst>
              </a:tr>
              <a:tr h="248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проезда персонала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5 873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6 978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увеличение стоимости проезда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53258"/>
                  </a:ext>
                </a:extLst>
              </a:tr>
              <a:tr h="248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профессиональные пенсионные взносы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34 405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44 202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</a:t>
                      </a:r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численности и повышение зарплаты</a:t>
                      </a:r>
                      <a:endParaRPr lang="ru-RU" sz="9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68235"/>
                  </a:ext>
                </a:extLst>
              </a:tr>
              <a:tr h="248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22 512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40 869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</a:t>
                      </a:r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абонентской базы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448457"/>
                  </a:ext>
                </a:extLst>
              </a:tr>
              <a:tr h="397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материалы, запасные части, инструменты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63 044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176 680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протяженности сетей, количества абонентов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57047"/>
                  </a:ext>
                </a:extLst>
              </a:tr>
              <a:tr h="330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лаборатории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2 243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2 752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необходимость</a:t>
                      </a:r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обслуживание оборудования лаборатории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79411"/>
                  </a:ext>
                </a:extLst>
              </a:tr>
              <a:tr h="461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экологические затраты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2 526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16 752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проведение экологического аудита канализационных объектов, разработка</a:t>
                      </a:r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документации для получений разрешений на эмиссию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271160"/>
                  </a:ext>
                </a:extLst>
              </a:tr>
              <a:tr h="330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пенсионные взносы работодателя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27 029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28 060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численности и расходов на оплату труда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43614"/>
                  </a:ext>
                </a:extLst>
              </a:tr>
              <a:tr h="271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профессиональные выплаты за счет средств работодателя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7 048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6 881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Arial" pitchFamily="34" charset="0"/>
                          <a:cs typeface="Arial" pitchFamily="34" charset="0"/>
                        </a:rPr>
                        <a:t>часть работников, достигших пенсионного</a:t>
                      </a:r>
                      <a:r>
                        <a:rPr lang="ru-RU" sz="900" b="0" baseline="0" dirty="0" smtClean="0">
                          <a:latin typeface="Arial" pitchFamily="34" charset="0"/>
                          <a:cs typeface="Arial" pitchFamily="34" charset="0"/>
                        </a:rPr>
                        <a:t> возраста не подали заявление на соц. пособие и продолжают работать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27537"/>
                  </a:ext>
                </a:extLst>
              </a:tr>
              <a:tr h="248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периода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645 332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902 164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82090"/>
                  </a:ext>
                </a:extLst>
              </a:tr>
              <a:tr h="386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расходы,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645 290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902 111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60145"/>
                  </a:ext>
                </a:extLst>
              </a:tr>
              <a:tr h="248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административного персонала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109 955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112 188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 пределах тарифной сметы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357164"/>
                  </a:ext>
                </a:extLst>
              </a:tr>
              <a:tr h="248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9 291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9 530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 пределах тарифной сметы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03479"/>
                  </a:ext>
                </a:extLst>
              </a:tr>
              <a:tr h="258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2 936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2 946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 пределах тарифной сметы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56084"/>
                  </a:ext>
                </a:extLst>
              </a:tr>
              <a:tr h="471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и платежи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496 364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735 663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налога на имущество в связи с передачей на баланс предприятия объектов в качестве взноса в уставный капитал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8421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74199" y="499199"/>
            <a:ext cx="614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Продолжение таблицы постатейного исполнения утвержденной ТС по услугам водоотведения </a:t>
            </a:r>
            <a:r>
              <a:rPr 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1690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" y="0"/>
            <a:ext cx="12192000" cy="528620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40403" y="1"/>
            <a:ext cx="9467528" cy="528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по услугам водоотведения за 2024 год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75" y="84153"/>
            <a:ext cx="612054" cy="444467"/>
          </a:xfrm>
          <a:prstGeom prst="rect">
            <a:avLst/>
          </a:prstGeom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82926" y="6497973"/>
            <a:ext cx="403861" cy="360027"/>
          </a:xfrm>
        </p:spPr>
        <p:txBody>
          <a:bodyPr/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9BCBE09-2733-808A-ECCC-DCB081CE0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057530"/>
              </p:ext>
            </p:extLst>
          </p:nvPr>
        </p:nvGraphicFramePr>
        <p:xfrm>
          <a:off x="150039" y="647661"/>
          <a:ext cx="11768910" cy="6097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137">
                  <a:extLst>
                    <a:ext uri="{9D8B030D-6E8A-4147-A177-3AD203B41FA5}">
                      <a16:colId xmlns:a16="http://schemas.microsoft.com/office/drawing/2014/main" val="3563291783"/>
                    </a:ext>
                  </a:extLst>
                </a:gridCol>
                <a:gridCol w="3281701">
                  <a:extLst>
                    <a:ext uri="{9D8B030D-6E8A-4147-A177-3AD203B41FA5}">
                      <a16:colId xmlns:a16="http://schemas.microsoft.com/office/drawing/2014/main" val="3739562161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1049572467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2383711596"/>
                    </a:ext>
                  </a:extLst>
                </a:gridCol>
                <a:gridCol w="1731818">
                  <a:extLst>
                    <a:ext uri="{9D8B030D-6E8A-4147-A177-3AD203B41FA5}">
                      <a16:colId xmlns:a16="http://schemas.microsoft.com/office/drawing/2014/main" val="3848153732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1884153902"/>
                    </a:ext>
                  </a:extLst>
                </a:gridCol>
                <a:gridCol w="2867890">
                  <a:extLst>
                    <a:ext uri="{9D8B030D-6E8A-4147-A177-3AD203B41FA5}">
                      <a16:colId xmlns:a16="http://schemas.microsoft.com/office/drawing/2014/main" val="3951852536"/>
                    </a:ext>
                  </a:extLst>
                </a:gridCol>
              </a:tblGrid>
              <a:tr h="4576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 тарифной сметы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 изм.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Предусмотрено в утвержденной тарифной смете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Фактически сложившиеся показатели тарифной сметы                                                              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25236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расходы, всего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26 744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41 784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924670"/>
                  </a:ext>
                </a:extLst>
              </a:tr>
              <a:tr h="327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7 305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12 269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нематериальных активов, обновление оборудования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0401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1 421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2 289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58210"/>
                  </a:ext>
                </a:extLst>
              </a:tr>
              <a:tr h="274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1 574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4 650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стоимости </a:t>
                      </a:r>
                      <a:r>
                        <a:rPr lang="ru-RU" sz="8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 </a:t>
                      </a:r>
                      <a:r>
                        <a:rPr lang="ru-RU" sz="85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</a:t>
                      </a:r>
                      <a:r>
                        <a:rPr lang="ru-RU" sz="8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85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телоэнергии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74962"/>
                  </a:ext>
                </a:extLst>
              </a:tr>
              <a:tr h="173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8 695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10 532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размещение информации в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СМИ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42584"/>
                  </a:ext>
                </a:extLst>
              </a:tr>
              <a:tr h="173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согласование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корректировки </a:t>
                      </a:r>
                      <a:r>
                        <a:rPr lang="ru-RU" sz="85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ивестпрограмм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КДС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08390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почтовые, периодическая печать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1 962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2 444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абонентской базы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12262"/>
                  </a:ext>
                </a:extLst>
              </a:tr>
              <a:tr h="327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страхование персонала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1 288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численности и повышение заработной платы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017161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3 135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6 539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8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фактической потребности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558763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пенсионные взносы работодателя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010849"/>
                  </a:ext>
                </a:extLst>
              </a:tr>
              <a:tr h="327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выплату вознаграждений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выплата вознаграждений по кредиту по программе "</a:t>
                      </a:r>
                      <a:r>
                        <a:rPr lang="ru-RU" sz="8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Нурлы</a:t>
                      </a:r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449498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7 161 854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8 887 162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270371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Прибыль, убыток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962 513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- 956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- 199,4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90472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8 124 367 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7 930 716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186062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139 757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137 709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49958"/>
                  </a:ext>
                </a:extLst>
              </a:tr>
              <a:tr h="20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(без НДС)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тенге/м3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58,13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57,59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7098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с 1 сентября 2024 года</a:t>
                      </a: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3 215 700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998 769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605126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 1 сентября 2024 года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тенге/м3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65,53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64,40</a:t>
                      </a:r>
                    </a:p>
                  </a:txBody>
                  <a:tcPr marL="36000" marR="108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-1,7</a:t>
                      </a:r>
                    </a:p>
                  </a:txBody>
                  <a:tcPr marL="36000" marR="108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708521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Справочно: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86703"/>
                  </a:ext>
                </a:extLst>
              </a:tr>
              <a:tr h="3482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Среднесписочная численность персонала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увеличение</a:t>
                      </a:r>
                      <a:r>
                        <a:rPr lang="ru-RU" sz="85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численности в связи с передачей на баланс канализационных насосных станций  и др. 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08185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персонал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97375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персонал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17476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 заработная плата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234 148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239 523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4386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персонал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231 988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237 651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13230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персонал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306 420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310 739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185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16236" y="424786"/>
            <a:ext cx="614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Продолжение таблицы постатейного исполнения утвержденной ТС по услугам водоотведения </a:t>
            </a:r>
            <a:r>
              <a:rPr 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132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34" y="4776868"/>
            <a:ext cx="2235017" cy="1341991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1999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О соблюдении показателей качества и надежности услуг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О достижении показателей эффективности деятельности 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91" y="255807"/>
            <a:ext cx="945000" cy="6862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948032" y="1429999"/>
            <a:ext cx="8960051" cy="48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000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>
                <a:latin typeface="Arial" panose="020B0604020202020204" pitchFamily="34" charset="0"/>
              </a:rPr>
              <a:t>Качество воды по всем показателям соответствует требованиям санитарных норм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Процесс контроля качества воды осуществляется лабораторией Предприятия. В процессе обеззараживания воды используется безопасный и нетоксичный гипохлорит натрия.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>
                <a:latin typeface="Arial" panose="020B0604020202020204" pitchFamily="34" charset="0"/>
              </a:rPr>
              <a:t>Качество очистки сточных вод на канализационных очистных сооружениях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Все сточные воды принимаемые Предприятием проходят полную биологическую очистку. Качество очистки контролируется испытательной лабораторией Предприятия.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Ежедневно выполняются анализы сточных вод, поступающих на станцию аэрации, по химическим и бактериологическим показателям на всех этапах очистки.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Ежеквартально проводится мониторинг очищенных сточных вод в накопителях и водохранилищах.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>
                <a:latin typeface="Arial" panose="020B0604020202020204" pitchFamily="34" charset="0"/>
              </a:rPr>
              <a:t>В целях повышения качества обслуживания потребителей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Функционируют 4 центра обслуживания потребителей.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Для удобства потребителей работает Мобильное приложение личного кабинета потребителя, в котором  предусмотрены следующие функции: передача показаний индивидуальных приборов учета (ИПУ); заявка на опломбировку и распломбировку ИПУ; </a:t>
            </a:r>
            <a:r>
              <a:rPr lang="ru-RU" altLang="ru-RU" sz="1200" b="0" dirty="0" err="1">
                <a:latin typeface="Arial" panose="020B0604020202020204" pitchFamily="34" charset="0"/>
              </a:rPr>
              <a:t>межповерочный</a:t>
            </a:r>
            <a:r>
              <a:rPr lang="ru-RU" altLang="ru-RU" sz="1200" b="0" dirty="0">
                <a:latin typeface="Arial" panose="020B0604020202020204" pitchFamily="34" charset="0"/>
              </a:rPr>
              <a:t> интервал; расшифровка начислений; расшифровка оплаты.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Рассылаются СМС уведомления о наличии задолженности с указанием суммы долга, оплаты и другие данные.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</a:t>
            </a:r>
            <a:r>
              <a:rPr lang="ru-RU" sz="1200" b="1" dirty="0">
                <a:latin typeface="Arial" panose="020B0604020202020204" pitchFamily="34" charset="0"/>
              </a:rPr>
              <a:t>Тарифы Предприятию утверждены на пятилетний период 2020 – 2024 гг. с применением затратного метода, при котором показатели качества и надежности услуг, эффективности деятельности субъекту естественной монополии не утверждаются</a:t>
            </a:r>
            <a:r>
              <a:rPr lang="ru-RU" sz="1200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pic>
        <p:nvPicPr>
          <p:cNvPr id="10" name="Picture 4" descr="Качество воды: что влияет на него? | Акватория💧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6" y="1453671"/>
            <a:ext cx="2235017" cy="13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darwin-pumps.ru/images/use10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3" y="3115269"/>
            <a:ext cx="2235017" cy="13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809614" y="6581001"/>
            <a:ext cx="3823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15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177" t="4356" r="15738" b="28201"/>
          <a:stretch/>
        </p:blipFill>
        <p:spPr>
          <a:xfrm>
            <a:off x="1" y="6324600"/>
            <a:ext cx="11928764" cy="4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9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2000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Основные финансово-экономические показатели деятельности </a:t>
            </a:r>
            <a:b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(отчет о прибылях и убытках) за 2024 год</a:t>
            </a:r>
            <a:endParaRPr 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91727"/>
              </p:ext>
            </p:extLst>
          </p:nvPr>
        </p:nvGraphicFramePr>
        <p:xfrm>
          <a:off x="510079" y="1669400"/>
          <a:ext cx="11139615" cy="4075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83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7854033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2313499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10777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</a:t>
                      </a:r>
                      <a:r>
                        <a:rPr lang="ru-RU" sz="12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altLang="ru-RU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неаудированный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Доход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от реализации услуг водоснабжения и водоотведения (выручка)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28 913 605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Себестоимость реализованных услуг 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25 590 497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2004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1100" b="0" i="0" baseline="0" dirty="0">
                          <a:latin typeface="Arial" pitchFamily="34" charset="0"/>
                          <a:cs typeface="Arial" pitchFamily="34" charset="0"/>
                        </a:rPr>
                        <a:t> по реализации 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2 341 556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Административные расходы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1 642 198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Прочие расходы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910 028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53136"/>
                  </a:ext>
                </a:extLst>
              </a:tr>
              <a:tr h="40397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4 489 673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71194"/>
                  </a:ext>
                </a:extLst>
              </a:tr>
              <a:tr h="40397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Расходы по подоходному налогу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-5 364 292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472658"/>
                  </a:ext>
                </a:extLst>
              </a:tr>
              <a:tr h="43630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Финансовый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результат (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убыток)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-2 445 293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60898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837324" y="6571798"/>
            <a:ext cx="3546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16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77" t="4356" r="15738" b="28201"/>
          <a:stretch/>
        </p:blipFill>
        <p:spPr>
          <a:xfrm>
            <a:off x="1" y="6324600"/>
            <a:ext cx="11928764" cy="4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4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71704" y="0"/>
            <a:ext cx="10720295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Объемы предоставленных услуг водоснабжения и водоотведения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за 2024 год</a:t>
            </a:r>
            <a:endParaRPr 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05" y="255807"/>
            <a:ext cx="945000" cy="686250"/>
          </a:xfrm>
          <a:prstGeom prst="rect">
            <a:avLst/>
          </a:prstGeom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18189" y="6487064"/>
            <a:ext cx="373811" cy="360027"/>
          </a:xfrm>
        </p:spPr>
        <p:txBody>
          <a:bodyPr/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381905"/>
              </p:ext>
            </p:extLst>
          </p:nvPr>
        </p:nvGraphicFramePr>
        <p:xfrm>
          <a:off x="708788" y="1026183"/>
          <a:ext cx="10690733" cy="5306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274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5810950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693303">
                  <a:extLst>
                    <a:ext uri="{9D8B030D-6E8A-4147-A177-3AD203B41FA5}">
                      <a16:colId xmlns:a16="http://schemas.microsoft.com/office/drawing/2014/main" val="3405235182"/>
                    </a:ext>
                  </a:extLst>
                </a:gridCol>
                <a:gridCol w="1544982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  <a:gridCol w="925224">
                  <a:extLst>
                    <a:ext uri="{9D8B030D-6E8A-4147-A177-3AD203B41FA5}">
                      <a16:colId xmlns:a16="http://schemas.microsoft.com/office/drawing/2014/main" val="1733662079"/>
                    </a:ext>
                  </a:extLst>
                </a:gridCol>
              </a:tblGrid>
              <a:tr h="1065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Группа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Наименование потребителей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Утвержденный</a:t>
                      </a:r>
                      <a:r>
                        <a:rPr lang="ru-RU" sz="1100" b="1" i="0" u="none" strike="noStrike" baseline="0" dirty="0">
                          <a:solidFill>
                            <a:schemeClr val="bg1"/>
                          </a:solidFill>
                          <a:latin typeface="Arial"/>
                        </a:rPr>
                        <a:t> в ТС объем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,</a:t>
                      </a:r>
                    </a:p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1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Фактический объем 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услуг,</a:t>
                      </a:r>
                    </a:p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1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Откло-нение,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%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169673">
                <a:tc gridSpan="2"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Объем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услуг водоснабжения – всего, в том числе: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180 941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1696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</a:t>
                      </a:r>
                    </a:p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водоснабжения), организации, занимающиеся передачей и распределением тепловой энергии, в пределах объемов утвержденных нормативных технических потерь и организации, предоставляющие регулируемые услуги в сфере водоснабжения и (или) водоотведения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140 462</a:t>
                      </a:r>
                    </a:p>
                    <a:p>
                      <a:pPr algn="ctr" fontAlgn="ctr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139 582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85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прочие потребители - юридические лица, не входящие в состав первой и третьей групп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33 418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34 107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174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организации, содержащиеся за счет бюджетных средств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6 630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2405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Объем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услуг водоотведения – всего, в том числе: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139 757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137 709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1696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</a:t>
                      </a:r>
                    </a:p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водоснабжения), организации, занимающиеся передачей и распределением тепловой энергии, в пределах объемов утвержденных нормативных технических потерь и организации, предоставляющие регулируемые услуги в сфере водоснабжения и (или) водоотведения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98 222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96 404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385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прочие потребители - юридические лица, не входящие в состав первой и третьей групп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31 907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3558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организации, содержащиеся за счет бюджетных средств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39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275980"/>
            <a:ext cx="1219200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                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Проводимая работа с потребителями услуг водоснабжения и водоотведения</a:t>
            </a:r>
            <a:endParaRPr lang="en-GB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39242"/>
            <a:ext cx="945000" cy="686250"/>
          </a:xfrm>
          <a:prstGeom prst="rect">
            <a:avLst/>
          </a:prstGeom>
        </p:spPr>
      </p:pic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732507" y="6316793"/>
            <a:ext cx="116444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Вопросы деятельности Предприятия освещаются в средствах массовой информации и на веб-сайте </a:t>
            </a:r>
            <a:r>
              <a:rPr lang="en-US" altLang="ru-RU" sz="1400" dirty="0">
                <a:latin typeface="Arial" panose="020B0604020202020204" pitchFamily="34" charset="0"/>
              </a:rPr>
              <a:t> </a:t>
            </a:r>
            <a:r>
              <a:rPr lang="en-US" altLang="ru-RU" sz="1600" b="1" i="1" u="sng" dirty="0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www.almatysu.kz</a:t>
            </a:r>
            <a:endParaRPr lang="en-US" altLang="ru-RU" sz="1600" b="1" i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dirty="0">
              <a:latin typeface="Arial" panose="020B0604020202020204" pitchFamily="34" charset="0"/>
            </a:endParaRPr>
          </a:p>
        </p:txBody>
      </p:sp>
      <p:sp>
        <p:nvSpPr>
          <p:cNvPr id="2" name="AutoShape 2" descr="Crm, mockup or man in a telemarketing call center helping, talking or networking online via microphone. Contact support, consultant or insurance agent in communication at customer services or s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56" y="1356918"/>
            <a:ext cx="2229785" cy="171150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157" y="1345822"/>
            <a:ext cx="2236035" cy="1716299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1623" y="5141935"/>
            <a:ext cx="1204810" cy="11389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575" y="3218247"/>
            <a:ext cx="2236723" cy="17193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/>
          <a:srcRect l="27975" r="815"/>
          <a:stretch/>
        </p:blipFill>
        <p:spPr>
          <a:xfrm>
            <a:off x="9766156" y="3188024"/>
            <a:ext cx="2236035" cy="172072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3957134" y="3741420"/>
          <a:ext cx="4475258" cy="248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1812385" y="6581196"/>
            <a:ext cx="3796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554857" y="5101333"/>
          <a:ext cx="2825404" cy="115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9012149" y="5160770"/>
          <a:ext cx="2349962" cy="103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0" name="Круговая 19"/>
          <p:cNvSpPr/>
          <p:nvPr/>
        </p:nvSpPr>
        <p:spPr>
          <a:xfrm rot="10800000">
            <a:off x="10950966" y="5141936"/>
            <a:ext cx="900544" cy="1048953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Круговая 21"/>
          <p:cNvSpPr/>
          <p:nvPr/>
        </p:nvSpPr>
        <p:spPr>
          <a:xfrm rot="10800000">
            <a:off x="11125906" y="5557035"/>
            <a:ext cx="550664" cy="55066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5" name="Picture 10" descr="ÐÐ°ÑÑÐ¸Ð½ÐºÐ¸ Ð¿Ð¾ Ð·Ð°Ð¿ÑÐ¾ÑÑ ÑÐµÐ»ÐµÑÐ¾Ð½ Ð´Ð¾Ð²ÐµÑÐ¸Ñ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14" y="5199985"/>
            <a:ext cx="1084742" cy="966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Круговая 23"/>
          <p:cNvSpPr/>
          <p:nvPr/>
        </p:nvSpPr>
        <p:spPr>
          <a:xfrm>
            <a:off x="859044" y="5691216"/>
            <a:ext cx="550664" cy="55066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" name="Прямая соединительная линия 3"/>
          <p:cNvCxnSpPr/>
          <p:nvPr/>
        </p:nvCxnSpPr>
        <p:spPr>
          <a:xfrm>
            <a:off x="3378521" y="5133848"/>
            <a:ext cx="13102" cy="114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бъект 2"/>
          <p:cNvSpPr txBox="1">
            <a:spLocks/>
          </p:cNvSpPr>
          <p:nvPr/>
        </p:nvSpPr>
        <p:spPr>
          <a:xfrm>
            <a:off x="2506532" y="1263234"/>
            <a:ext cx="7067774" cy="24477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15963" algn="just">
              <a:spcBef>
                <a:spcPts val="0"/>
              </a:spcBef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целях снижения дебиторской задолженности Предприятием ежедневно проводятся мероприятия по взысканию дебиторской задолженности, используется весь спектр досудебных и судебных мер, в том числе за 2024 год охвачены 32 689 потребителей и проведены следующие работы:	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Досудебные уведомления доставлены  13 575 должникам на сумму 304,63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., из них оплатили 211,31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или 69%,</a:t>
            </a:r>
          </a:p>
          <a:p>
            <a:pPr marL="0" indent="715963" algn="just">
              <a:spcBef>
                <a:spcPts val="0"/>
              </a:spcBef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Приостановлена подача услуг 102 должникам на сумму 1,61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., из них оплатили 0,81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или 50,3%,</a:t>
            </a:r>
          </a:p>
          <a:p>
            <a:pPr marL="0" indent="715963" algn="just">
              <a:spcBef>
                <a:spcPts val="0"/>
              </a:spcBef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Заблокированы канализационные стояки в многоквартирных домах специальным оборудованиям 10 554 должникам на сумму 86,7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., из них оплатили 53,61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или 61,8%,	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Переданы материалы нотариусам и поданы иски в суд 4 716 должникам на сумму 265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млн.тг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из них оплатили 71,5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или 26,9%.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16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3"/>
          <p:cNvGraphicFramePr>
            <a:graphicFrameLocks/>
          </p:cNvGraphicFramePr>
          <p:nvPr/>
        </p:nvGraphicFramePr>
        <p:xfrm>
          <a:off x="6471920" y="1909158"/>
          <a:ext cx="5157100" cy="479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/>
        </p:nvGraphicFramePr>
        <p:xfrm>
          <a:off x="467360" y="1909158"/>
          <a:ext cx="5232400" cy="481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0"/>
            <a:ext cx="12192000" cy="1197864"/>
          </a:xfrm>
          <a:prstGeom prst="rect">
            <a:avLst/>
          </a:prstGeom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8" y="181168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7048" y="346226"/>
            <a:ext cx="10717493" cy="3956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Проводимая работа с потребителями услуг водоснабжения и водоотведения</a:t>
            </a:r>
            <a:endParaRPr lang="ru-RU" sz="16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361" y="1371370"/>
            <a:ext cx="523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способах платежей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1920" y="1262827"/>
            <a:ext cx="5157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Способы получения потребителями счет-квитанций и счетов-фактур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784733" y="6561077"/>
            <a:ext cx="3796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4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Отчет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об исполнении утвержденных тарифных смет,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об исполнении утвержденных инвестиционных программ 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на услуги водоснабжения и водоотведения</a:t>
            </a:r>
            <a:r>
              <a:rPr lang="en-US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по итогам 2024 года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Государственного коммунального предприятия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на праве хозяйственного ведения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«Алматы Су</a:t>
            </a:r>
            <a:r>
              <a:rPr lang="en-US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»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Управления энергетики и водоснабжения города Алматы</a:t>
            </a:r>
          </a:p>
        </p:txBody>
      </p:sp>
    </p:spTree>
    <p:extLst>
      <p:ext uri="{BB962C8B-B14F-4D97-AF65-F5344CB8AC3E}">
        <p14:creationId xmlns:p14="http://schemas.microsoft.com/office/powerpoint/2010/main" val="2254985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88330" y="292544"/>
            <a:ext cx="1070367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Проводимая работа с потребителями услуг водоснабжения и водоотведения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30" y="255807"/>
            <a:ext cx="945000" cy="6862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0037" y="1755370"/>
            <a:ext cx="12192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Мобильное приложение личного кабинета потребителя</a:t>
            </a:r>
          </a:p>
        </p:txBody>
      </p:sp>
      <p:grpSp>
        <p:nvGrpSpPr>
          <p:cNvPr id="9" name="Группа 7"/>
          <p:cNvGrpSpPr>
            <a:grpSpLocks/>
          </p:cNvGrpSpPr>
          <p:nvPr/>
        </p:nvGrpSpPr>
        <p:grpSpPr bwMode="auto">
          <a:xfrm>
            <a:off x="653874" y="2297700"/>
            <a:ext cx="1890494" cy="3645218"/>
            <a:chOff x="2267744" y="586145"/>
            <a:chExt cx="1635125" cy="3144837"/>
          </a:xfrm>
        </p:grpSpPr>
        <p:grpSp>
          <p:nvGrpSpPr>
            <p:cNvPr id="10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12" name="Рисунок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Рисунок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20"/>
          <p:cNvGrpSpPr>
            <a:grpSpLocks/>
          </p:cNvGrpSpPr>
          <p:nvPr/>
        </p:nvGrpSpPr>
        <p:grpSpPr bwMode="auto">
          <a:xfrm>
            <a:off x="2511876" y="2311445"/>
            <a:ext cx="1853040" cy="3631473"/>
            <a:chOff x="3414270" y="937749"/>
            <a:chExt cx="1304309" cy="2246199"/>
          </a:xfrm>
        </p:grpSpPr>
        <p:pic>
          <p:nvPicPr>
            <p:cNvPr id="15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17" name="Рисунок 1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Рисунок 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" name="Группа 17"/>
          <p:cNvGrpSpPr>
            <a:grpSpLocks/>
          </p:cNvGrpSpPr>
          <p:nvPr/>
        </p:nvGrpSpPr>
        <p:grpSpPr bwMode="auto">
          <a:xfrm>
            <a:off x="4402370" y="2311445"/>
            <a:ext cx="1946179" cy="3631473"/>
            <a:chOff x="7046482" y="514796"/>
            <a:chExt cx="1304309" cy="2246199"/>
          </a:xfrm>
        </p:grpSpPr>
        <p:pic>
          <p:nvPicPr>
            <p:cNvPr id="20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22" name="Рисунок 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26" name="Группа 21"/>
          <p:cNvGrpSpPr>
            <a:grpSpLocks/>
          </p:cNvGrpSpPr>
          <p:nvPr/>
        </p:nvGrpSpPr>
        <p:grpSpPr bwMode="auto">
          <a:xfrm>
            <a:off x="6284288" y="2311445"/>
            <a:ext cx="1852670" cy="3631473"/>
            <a:chOff x="4788024" y="3792543"/>
            <a:chExt cx="1304309" cy="2246199"/>
          </a:xfrm>
        </p:grpSpPr>
        <p:pic>
          <p:nvPicPr>
            <p:cNvPr id="27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Рисунок 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Прямоугольник 21"/>
          <p:cNvSpPr>
            <a:spLocks noChangeArrowheads="1"/>
          </p:cNvSpPr>
          <p:nvPr/>
        </p:nvSpPr>
        <p:spPr bwMode="auto">
          <a:xfrm>
            <a:off x="8136958" y="2739144"/>
            <a:ext cx="3584779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В мобильном приложении предусмотрены следующие функции: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передача показаний ИПУ;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заявка на опломбировку ИПУ;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заявка на </a:t>
            </a:r>
            <a:r>
              <a:rPr lang="ru-RU" altLang="ru-RU" sz="1400" dirty="0" err="1">
                <a:latin typeface="Arial" panose="020B0604020202020204" pitchFamily="34" charset="0"/>
              </a:rPr>
              <a:t>распломбировку</a:t>
            </a:r>
            <a:r>
              <a:rPr lang="ru-RU" altLang="ru-RU" sz="1400" dirty="0">
                <a:latin typeface="Arial" panose="020B0604020202020204" pitchFamily="34" charset="0"/>
              </a:rPr>
              <a:t> ИПУ;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реестр действующих ИПУ;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расшифровка начислений;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расшифровка оплаты и др. документы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820698" y="6581001"/>
            <a:ext cx="3713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300294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09882" y="6492875"/>
            <a:ext cx="363027" cy="365125"/>
          </a:xfrm>
        </p:spPr>
        <p:txBody>
          <a:bodyPr/>
          <a:lstStyle/>
          <a:p>
            <a:pPr>
              <a:defRPr/>
            </a:pPr>
            <a:fld id="{37BBC531-0885-477B-BD1A-7ED7E2889AA3}" type="slidenum">
              <a:rPr lang="ru-RU" altLang="ru-RU" sz="1000" smtClean="0">
                <a:latin typeface="Arial" panose="020B0604020202020204" pitchFamily="34" charset="0"/>
              </a:rPr>
              <a:t>21</a:t>
            </a:fld>
            <a:endParaRPr lang="ru-RU" altLang="ru-RU" sz="1000" dirty="0">
              <a:latin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8703" y="6003415"/>
            <a:ext cx="11662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i="1" dirty="0">
                <a:ln w="0"/>
                <a:latin typeface="Arial" panose="020B0604020202020204" pitchFamily="34" charset="0"/>
              </a:rPr>
              <a:t>По состоянию на конец 2024 года из 613 812 потребителей ГКП «Алматы Су» 428 255 (70%)  потребителей имеют 541 372 установленных приборов учета, из них 411 291 (76%) находятся в рабочем состоянии.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18" y="209324"/>
            <a:ext cx="945000" cy="686250"/>
          </a:xfrm>
          <a:prstGeom prst="rect">
            <a:avLst/>
          </a:prstGeom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2394235" y="385407"/>
            <a:ext cx="7435160" cy="3340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Оснащенность приборами учета</a:t>
            </a:r>
          </a:p>
        </p:txBody>
      </p:sp>
      <p:graphicFrame>
        <p:nvGraphicFramePr>
          <p:cNvPr id="10" name="Объект 3"/>
          <p:cNvGraphicFramePr>
            <a:graphicFrameLocks/>
          </p:cNvGraphicFramePr>
          <p:nvPr/>
        </p:nvGraphicFramePr>
        <p:xfrm>
          <a:off x="356936" y="1583269"/>
          <a:ext cx="11571711" cy="4196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185">
                  <a:extLst>
                    <a:ext uri="{9D8B030D-6E8A-4147-A177-3AD203B41FA5}">
                      <a16:colId xmlns:a16="http://schemas.microsoft.com/office/drawing/2014/main" val="3202796703"/>
                    </a:ext>
                  </a:extLst>
                </a:gridCol>
                <a:gridCol w="1439767">
                  <a:extLst>
                    <a:ext uri="{9D8B030D-6E8A-4147-A177-3AD203B41FA5}">
                      <a16:colId xmlns:a16="http://schemas.microsoft.com/office/drawing/2014/main" val="340455835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40075676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765132868"/>
                    </a:ext>
                  </a:extLst>
                </a:gridCol>
                <a:gridCol w="1938057">
                  <a:extLst>
                    <a:ext uri="{9D8B030D-6E8A-4147-A177-3AD203B41FA5}">
                      <a16:colId xmlns:a16="http://schemas.microsoft.com/office/drawing/2014/main" val="121694726"/>
                    </a:ext>
                  </a:extLst>
                </a:gridCol>
                <a:gridCol w="2094390">
                  <a:extLst>
                    <a:ext uri="{9D8B030D-6E8A-4147-A177-3AD203B41FA5}">
                      <a16:colId xmlns:a16="http://schemas.microsoft.com/office/drawing/2014/main" val="3551807810"/>
                    </a:ext>
                  </a:extLst>
                </a:gridCol>
              </a:tblGrid>
              <a:tr h="720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Группы</a:t>
                      </a:r>
                      <a:r>
                        <a:rPr lang="ru-RU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Потребителей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Всего домов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и квартир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Дома,</a:t>
                      </a:r>
                      <a:r>
                        <a:rPr lang="ru-RU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и квартиры,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оснащенные ПУ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Всего ПУ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 работе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/ Выведены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259979"/>
                  </a:ext>
                </a:extLst>
              </a:tr>
              <a:tr h="836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Всего физические лица, </a:t>
                      </a:r>
                    </a:p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в том числе;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398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491 070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360 989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/130 081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9138"/>
                  </a:ext>
                </a:extLst>
              </a:tr>
              <a:tr h="2707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Многоквартирные жилые дома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465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428 947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506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 104 484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841023"/>
                  </a:ext>
                </a:extLst>
              </a:tr>
              <a:tr h="406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Индивидуальные жилые строения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593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 25 597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691120"/>
                  </a:ext>
                </a:extLst>
              </a:tr>
              <a:tr h="5109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Юридические лица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34 802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34 289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846754"/>
                  </a:ext>
                </a:extLst>
              </a:tr>
              <a:tr h="6253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Бюджетные организации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1 903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10525"/>
                  </a:ext>
                </a:extLst>
              </a:tr>
              <a:tr h="72080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Всего:</a:t>
                      </a:r>
                    </a:p>
                  </a:txBody>
                  <a:tcPr marL="72000" marR="9525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613</a:t>
                      </a:r>
                      <a:r>
                        <a:rPr lang="ru-RU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812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428</a:t>
                      </a:r>
                      <a:r>
                        <a:rPr lang="ru-RU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255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541 372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411</a:t>
                      </a:r>
                      <a:r>
                        <a:rPr lang="ru-RU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291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/ 130 081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290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889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952440"/>
              </p:ext>
            </p:extLst>
          </p:nvPr>
        </p:nvGraphicFramePr>
        <p:xfrm>
          <a:off x="87389" y="1555681"/>
          <a:ext cx="11881320" cy="2296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950">
                  <a:extLst>
                    <a:ext uri="{9D8B030D-6E8A-4147-A177-3AD203B41FA5}">
                      <a16:colId xmlns:a16="http://schemas.microsoft.com/office/drawing/2014/main" val="1708872349"/>
                    </a:ext>
                  </a:extLst>
                </a:gridCol>
                <a:gridCol w="2501121">
                  <a:extLst>
                    <a:ext uri="{9D8B030D-6E8A-4147-A177-3AD203B41FA5}">
                      <a16:colId xmlns:a16="http://schemas.microsoft.com/office/drawing/2014/main" val="221299819"/>
                    </a:ext>
                  </a:extLst>
                </a:gridCol>
                <a:gridCol w="1207418">
                  <a:extLst>
                    <a:ext uri="{9D8B030D-6E8A-4147-A177-3AD203B41FA5}">
                      <a16:colId xmlns:a16="http://schemas.microsoft.com/office/drawing/2014/main" val="204584900"/>
                    </a:ext>
                  </a:extLst>
                </a:gridCol>
                <a:gridCol w="1180293">
                  <a:extLst>
                    <a:ext uri="{9D8B030D-6E8A-4147-A177-3AD203B41FA5}">
                      <a16:colId xmlns:a16="http://schemas.microsoft.com/office/drawing/2014/main" val="4088914457"/>
                    </a:ext>
                  </a:extLst>
                </a:gridCol>
                <a:gridCol w="1046669">
                  <a:extLst>
                    <a:ext uri="{9D8B030D-6E8A-4147-A177-3AD203B41FA5}">
                      <a16:colId xmlns:a16="http://schemas.microsoft.com/office/drawing/2014/main" val="3288471113"/>
                    </a:ext>
                  </a:extLst>
                </a:gridCol>
                <a:gridCol w="1214298">
                  <a:extLst>
                    <a:ext uri="{9D8B030D-6E8A-4147-A177-3AD203B41FA5}">
                      <a16:colId xmlns:a16="http://schemas.microsoft.com/office/drawing/2014/main" val="2711269828"/>
                    </a:ext>
                  </a:extLst>
                </a:gridCol>
                <a:gridCol w="1390107">
                  <a:extLst>
                    <a:ext uri="{9D8B030D-6E8A-4147-A177-3AD203B41FA5}">
                      <a16:colId xmlns:a16="http://schemas.microsoft.com/office/drawing/2014/main" val="2612264776"/>
                    </a:ext>
                  </a:extLst>
                </a:gridCol>
                <a:gridCol w="1488232">
                  <a:extLst>
                    <a:ext uri="{9D8B030D-6E8A-4147-A177-3AD203B41FA5}">
                      <a16:colId xmlns:a16="http://schemas.microsoft.com/office/drawing/2014/main" val="1137645379"/>
                    </a:ext>
                  </a:extLst>
                </a:gridCol>
                <a:gridCol w="1488232">
                  <a:extLst>
                    <a:ext uri="{9D8B030D-6E8A-4147-A177-3AD203B41FA5}">
                      <a16:colId xmlns:a16="http://schemas.microsoft.com/office/drawing/2014/main" val="338700101"/>
                    </a:ext>
                  </a:extLst>
                </a:gridCol>
              </a:tblGrid>
              <a:tr h="445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район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 лица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 организации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Коллективные договоры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КСК по единому платежу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МЖД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ИЖС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14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Алатауский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30 726  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24 271  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57 263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0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Алмалинский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5 188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81 306  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4 358  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91 016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987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Ауэзовский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3 538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96 471  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6 089  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106 222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827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Бостандыкский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5 609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99 654  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5 591  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111 009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387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Жетысуский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26 862  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15 930  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44 785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88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Талгарский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4 042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41 145  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19 222  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64 649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456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Наурызбайский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Карасайский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27 927  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12 257  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41 532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74030"/>
                  </a:ext>
                </a:extLst>
              </a:tr>
              <a:tr h="2762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Турксибский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Илийский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31 418  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25 315  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58 845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036416"/>
                  </a:ext>
                </a:extLst>
              </a:tr>
              <a:tr h="24146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rgbClr val="18536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25 571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435 509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113 033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575 321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4832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573356"/>
              </p:ext>
            </p:extLst>
          </p:nvPr>
        </p:nvGraphicFramePr>
        <p:xfrm>
          <a:off x="119336" y="4206084"/>
          <a:ext cx="11881320" cy="2314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10">
                  <a:extLst>
                    <a:ext uri="{9D8B030D-6E8A-4147-A177-3AD203B41FA5}">
                      <a16:colId xmlns:a16="http://schemas.microsoft.com/office/drawing/2014/main" val="1375358551"/>
                    </a:ext>
                  </a:extLst>
                </a:gridCol>
                <a:gridCol w="2441262">
                  <a:extLst>
                    <a:ext uri="{9D8B030D-6E8A-4147-A177-3AD203B41FA5}">
                      <a16:colId xmlns:a16="http://schemas.microsoft.com/office/drawing/2014/main" val="1221783461"/>
                    </a:ext>
                  </a:extLst>
                </a:gridCol>
                <a:gridCol w="1232398">
                  <a:extLst>
                    <a:ext uri="{9D8B030D-6E8A-4147-A177-3AD203B41FA5}">
                      <a16:colId xmlns:a16="http://schemas.microsoft.com/office/drawing/2014/main" val="1244168560"/>
                    </a:ext>
                  </a:extLst>
                </a:gridCol>
                <a:gridCol w="1155315">
                  <a:extLst>
                    <a:ext uri="{9D8B030D-6E8A-4147-A177-3AD203B41FA5}">
                      <a16:colId xmlns:a16="http://schemas.microsoft.com/office/drawing/2014/main" val="3663561451"/>
                    </a:ext>
                  </a:extLst>
                </a:gridCol>
                <a:gridCol w="1046668">
                  <a:extLst>
                    <a:ext uri="{9D8B030D-6E8A-4147-A177-3AD203B41FA5}">
                      <a16:colId xmlns:a16="http://schemas.microsoft.com/office/drawing/2014/main" val="822050781"/>
                    </a:ext>
                  </a:extLst>
                </a:gridCol>
                <a:gridCol w="1214298">
                  <a:extLst>
                    <a:ext uri="{9D8B030D-6E8A-4147-A177-3AD203B41FA5}">
                      <a16:colId xmlns:a16="http://schemas.microsoft.com/office/drawing/2014/main" val="2297976058"/>
                    </a:ext>
                  </a:extLst>
                </a:gridCol>
                <a:gridCol w="1390107">
                  <a:extLst>
                    <a:ext uri="{9D8B030D-6E8A-4147-A177-3AD203B41FA5}">
                      <a16:colId xmlns:a16="http://schemas.microsoft.com/office/drawing/2014/main" val="2750613801"/>
                    </a:ext>
                  </a:extLst>
                </a:gridCol>
                <a:gridCol w="1488231">
                  <a:extLst>
                    <a:ext uri="{9D8B030D-6E8A-4147-A177-3AD203B41FA5}">
                      <a16:colId xmlns:a16="http://schemas.microsoft.com/office/drawing/2014/main" val="2298299442"/>
                    </a:ext>
                  </a:extLst>
                </a:gridCol>
                <a:gridCol w="1488231">
                  <a:extLst>
                    <a:ext uri="{9D8B030D-6E8A-4147-A177-3AD203B41FA5}">
                      <a16:colId xmlns:a16="http://schemas.microsoft.com/office/drawing/2014/main" val="2934526792"/>
                    </a:ext>
                  </a:extLst>
                </a:gridCol>
              </a:tblGrid>
              <a:tr h="328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район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 лица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 организации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Коллективные договоры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КСК по единому платежу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МЖД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ИЖС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647853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Алатауский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2 173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32 900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43 596   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773657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Алмалинский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5 269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82 270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1 165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93 893   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96834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Ауэзовский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3 824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100 126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3 462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107 568   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149080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Бостандыкский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6 271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2 194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114 276   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044845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Жетысуский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2 081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27 393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5 596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35 149   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294008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Талгарский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4 459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7 982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59 476   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077373"/>
                  </a:ext>
                </a:extLst>
              </a:tr>
              <a:tr h="22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Наурызбайский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Карасайский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1 736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5 313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45 568   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584992"/>
                  </a:ext>
                </a:extLst>
              </a:tr>
              <a:tr h="1904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Турксибский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Илийский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2 274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31 493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6 581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40 472   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352643"/>
                  </a:ext>
                </a:extLst>
              </a:tr>
              <a:tr h="23666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rgbClr val="18536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28 087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856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470 079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40 713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539 998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703327"/>
                  </a:ext>
                </a:extLst>
              </a:tr>
            </a:tbl>
          </a:graphicData>
        </a:graphic>
      </p:graphicFrame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96"/>
            <a:ext cx="12192000" cy="1115327"/>
          </a:xfrm>
          <a:prstGeom prst="rect">
            <a:avLst/>
          </a:prstGeom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3" y="190834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" y="-16165"/>
            <a:ext cx="12192000" cy="1068902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Количество потребителей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9118" y="1061157"/>
            <a:ext cx="10928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Bef>
                <a:spcPct val="0"/>
              </a:spcBef>
            </a:pP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количестве потребителей по услуге водоснабжения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9118" y="3878544"/>
            <a:ext cx="10895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количестве потребителей по услуге водоотведения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65025" y="6452921"/>
            <a:ext cx="407368" cy="405079"/>
          </a:xfrm>
        </p:spPr>
        <p:txBody>
          <a:bodyPr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836164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55078" y="0"/>
            <a:ext cx="10736921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Направление дополнительного дохода</a:t>
            </a:r>
          </a:p>
          <a:p>
            <a:pPr algn="ctr"/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на модернизацию, реконструкцию водопроводных сетей, на приобретение основных средств (оборудование) по услугам водоснабжения</a:t>
            </a:r>
            <a:endParaRPr 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10079" y="3322811"/>
          <a:ext cx="11267706" cy="2743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83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7854033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2441590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Всего,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тенге без НДС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931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Дополнительный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доход с 1 сентября по 31 декабря 2024 года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1 742 135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4776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100" b="0" baseline="0" dirty="0">
                          <a:latin typeface="Arial" pitchFamily="34" charset="0"/>
                          <a:cs typeface="Arial" pitchFamily="34" charset="0"/>
                        </a:rPr>
                        <a:t>Направление использования дополнительного дохода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1 742 135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47767">
                <a:tc>
                  <a:txBody>
                    <a:bodyPr/>
                    <a:lstStyle/>
                    <a:p>
                      <a:pPr algn="ctr"/>
                      <a:r>
                        <a:rPr lang="kk-KZ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0" baseline="0" dirty="0">
                          <a:latin typeface="Arial" pitchFamily="34" charset="0"/>
                          <a:cs typeface="Arial" pitchFamily="34" charset="0"/>
                        </a:rPr>
                        <a:t>Реконструкция водопровоных сетей, замена оборудования в 2024 году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539 521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64200"/>
                  </a:ext>
                </a:extLst>
              </a:tr>
              <a:tr h="26158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Реконструкция водопроводных сетей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261</a:t>
                      </a:r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707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26158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Приобретение основных средств (оборудование)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277 814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 algn="ctr"/>
                      <a:r>
                        <a:rPr lang="kk-KZ" sz="11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Увеличение инвестиционной программы на 2025 год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1 202 614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782599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837324" y="6571798"/>
            <a:ext cx="354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23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2146" y="1266091"/>
            <a:ext cx="11267707" cy="1987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сентября 2024 года, в соответствии с внесёнными изменениями в законодательство, регулирующее деятельность в сфере естественных монополий, были введены дифференцированные тарифы по 4 подгруппам 1 группы потребителей в зависимости от объемов потребления услуг водоснабжения. Указанные меры тарифного регулирования направлены на стимулирование населения к рациональному потреблению ресурсов, а также на формирование дополнительного дохода предприятия. Полученный дополнительный доход, при применении дифференцированных тарифов, направлен на реконструкцию водопроводных сетей, на приобретение основных средств и увеличение инвестиционной программы на 2025 год.</a:t>
            </a:r>
          </a:p>
        </p:txBody>
      </p:sp>
    </p:spTree>
    <p:extLst>
      <p:ext uri="{BB962C8B-B14F-4D97-AF65-F5344CB8AC3E}">
        <p14:creationId xmlns:p14="http://schemas.microsoft.com/office/powerpoint/2010/main" val="1329299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07637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830434" y="-92851"/>
            <a:ext cx="9505950" cy="46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Перспективы деятельности и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тарифов на услуги водоснабжения и водоотведения</a:t>
            </a:r>
            <a:endParaRPr 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15" y="2681"/>
            <a:ext cx="945000" cy="51266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35897" y="467722"/>
            <a:ext cx="11861074" cy="62654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  <a:defRPr/>
            </a:pPr>
            <a:r>
              <a:rPr lang="ru-RU" sz="1800" dirty="0">
                <a:latin typeface="Arial" charset="0"/>
              </a:rPr>
              <a:t>	</a:t>
            </a:r>
            <a:r>
              <a:rPr lang="ru-RU" sz="1300" dirty="0">
                <a:latin typeface="Arial" charset="0"/>
              </a:rPr>
              <a:t>С 1 января по 31 января 2025 года  действовали утвержденные тарифы на услуги по водоснабжению и водоотведению согласно Приказу ДКРЕМ МНЭ РК по городу Алматы от 24 декабря 2024 года №177-ОД и №179-ОД на основании пункта 3 статьи 15 Закона Республики Казахстан от 27 декабря 2018 года №204-VI «О естественных монополиях» (в связи с окончанием срока действия инвестиционной программы).	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300" dirty="0">
                <a:latin typeface="Arial" charset="0"/>
              </a:rPr>
              <a:t>	С 1 февраля 2025 года утверждены новые тарифы с сохранением дифференцированных тарифов по подгруппам потребителей в зависимости от объемов потребления услуг водоснабжения </a:t>
            </a:r>
            <a:r>
              <a:rPr lang="ru-RU" sz="1300" dirty="0" smtClean="0">
                <a:latin typeface="Arial" charset="0"/>
              </a:rPr>
              <a:t>физическими </a:t>
            </a:r>
            <a:r>
              <a:rPr lang="ru-RU" sz="1300" dirty="0">
                <a:latin typeface="Arial" charset="0"/>
              </a:rPr>
              <a:t>лицами на услуги по водоснабжению и водоотведению согласно Приказу ДКРЕМ МНЭ РК по городу Алматы от 27 декабря 2024 года №184-ОД и №182-ОД, в связи с истечением срока действия в 2024 году ранее утвержденных тарифов, для потребителей города Алматы в соответствии со статьей 26 Закона Республики Казахстан от 27 декабря 2018 года № 204-VI «О естественных монополиях» и пунктом 14 Правил формирования тарифов, утверждёнными Приказом МНЭ РК от 19 ноября 2019 года № 90.</a:t>
            </a:r>
            <a:endParaRPr lang="en-US" altLang="ru-RU" sz="1300" dirty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400" dirty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>
              <a:buNone/>
            </a:pPr>
            <a:endParaRPr lang="ru-RU" sz="1800" dirty="0">
              <a:latin typeface="Arial" charset="0"/>
            </a:endParaRPr>
          </a:p>
          <a:p>
            <a:pPr algn="just">
              <a:buNone/>
              <a:defRPr/>
            </a:pPr>
            <a:r>
              <a:rPr lang="ru-RU" altLang="ru-RU" sz="1800" dirty="0">
                <a:latin typeface="Arial" charset="0"/>
              </a:rPr>
              <a:t>	</a:t>
            </a:r>
            <a:r>
              <a:rPr lang="ru-RU" altLang="ru-RU" sz="1200" dirty="0"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ts val="0"/>
              </a:spcBef>
              <a:buNone/>
            </a:pPr>
            <a:endParaRPr lang="ru-RU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ts val="0"/>
              </a:spcBef>
              <a:buNone/>
            </a:pPr>
            <a:endParaRPr lang="ru-RU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ts val="0"/>
              </a:spcBef>
              <a:buNone/>
            </a:pPr>
            <a:r>
              <a:rPr lang="ru-RU" altLang="ru-RU" sz="1300" dirty="0">
                <a:latin typeface="Arial" charset="0"/>
              </a:rPr>
              <a:t>	Действуют дифференцированные тарифы на услуги водоснабжения по подгруппам потребителей в зависимости от объемов потребления физическими лицами, для следующих категорий потребителей г. Алматы для первой группы потребителей по 4 подгруппам (1 подгруппа - до 3 </a:t>
            </a:r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300" dirty="0">
                <a:latin typeface="Arial" charset="0"/>
              </a:rPr>
              <a:t> в месяц на 1 человека; 2 подгруппа – свыше 3 </a:t>
            </a:r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300" dirty="0">
                <a:latin typeface="Arial" charset="0"/>
              </a:rPr>
              <a:t> до 5 </a:t>
            </a:r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300" dirty="0">
                <a:latin typeface="Arial" charset="0"/>
              </a:rPr>
              <a:t> в месяц на 1 человека; 3 подгруппа – свыше 5 </a:t>
            </a:r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300" dirty="0">
                <a:latin typeface="Arial" charset="0"/>
              </a:rPr>
              <a:t> до 10 </a:t>
            </a:r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300" dirty="0">
                <a:latin typeface="Arial" charset="0"/>
              </a:rPr>
              <a:t> в месяц на 1 человека; 4 подгруппа – свыше 10 </a:t>
            </a:r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300" dirty="0">
                <a:latin typeface="Arial" charset="0"/>
              </a:rPr>
              <a:t> в месяц на 1 человека) с применением коэффициента от 1 до 2 к тарифу для первой группы.</a:t>
            </a:r>
            <a:endParaRPr lang="en-US" altLang="ru-RU" sz="1300" dirty="0">
              <a:latin typeface="Arial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altLang="ru-RU" sz="1300" dirty="0">
                <a:latin typeface="Arial" panose="020B0604020202020204" pitchFamily="34" charset="0"/>
              </a:rPr>
              <a:t>	</a:t>
            </a:r>
            <a:r>
              <a:rPr lang="ru-RU" altLang="ru-RU" sz="1200" dirty="0">
                <a:latin typeface="Arial" charset="0"/>
              </a:rPr>
              <a:t>Предприятию утверждены </a:t>
            </a:r>
            <a:r>
              <a:rPr lang="ru-RU" altLang="ru-RU" sz="1200" b="1" dirty="0">
                <a:latin typeface="Arial" charset="0"/>
              </a:rPr>
              <a:t>Инвестиционные программы </a:t>
            </a:r>
            <a:r>
              <a:rPr lang="ru-RU" altLang="ru-RU" sz="1200" dirty="0">
                <a:latin typeface="Arial" charset="0"/>
              </a:rPr>
              <a:t>на 2025 год с учетом перенесенных с 2024 года мероприятий в целях снижения износа сетей:</a:t>
            </a: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200" dirty="0">
                <a:latin typeface="Arial" charset="0"/>
              </a:rPr>
              <a:t>на услуги водоснабжения – 9 657,3 млн. тенге, в том числе перенесенные с 2024 года мероприятия 2 704,5 млн. тенге.</a:t>
            </a: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200" dirty="0">
                <a:latin typeface="Arial" charset="0"/>
              </a:rPr>
              <a:t>на услуги водоотведения – 3 912,9 млн. тенге, в том числе перенесенные с 2024 года мероприятия 70,1 млн. тенге.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altLang="ru-RU" sz="1200" dirty="0">
                <a:latin typeface="Arial" charset="0"/>
              </a:rPr>
              <a:t>                  Кроме того, для реализации проекта по водоотведению, предусмотренного Программой развития г. Алматы до 2025 года и среднесрочные перспективы до 2030 года, предусмотрена возможность получения 18 814 млн. тенге из местного бюджета, не учитываемых при формировании тарифов.</a:t>
            </a:r>
          </a:p>
          <a:p>
            <a:pPr algn="just">
              <a:buNone/>
              <a:defRPr/>
            </a:pPr>
            <a:r>
              <a:rPr lang="ru-RU" altLang="ru-RU" sz="1800" dirty="0">
                <a:latin typeface="Arial" charset="0"/>
              </a:rPr>
              <a:t> </a:t>
            </a:r>
            <a:br>
              <a:rPr lang="ru-RU" altLang="ru-RU" sz="1800" dirty="0">
                <a:latin typeface="Arial" charset="0"/>
              </a:rPr>
            </a:br>
            <a:endParaRPr lang="ru-RU" alt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44304"/>
              </p:ext>
            </p:extLst>
          </p:nvPr>
        </p:nvGraphicFramePr>
        <p:xfrm>
          <a:off x="230115" y="2225094"/>
          <a:ext cx="11662102" cy="2518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830">
                  <a:extLst>
                    <a:ext uri="{9D8B030D-6E8A-4147-A177-3AD203B41FA5}">
                      <a16:colId xmlns:a16="http://schemas.microsoft.com/office/drawing/2014/main" val="2626216435"/>
                    </a:ext>
                  </a:extLst>
                </a:gridCol>
                <a:gridCol w="3935272">
                  <a:extLst>
                    <a:ext uri="{9D8B030D-6E8A-4147-A177-3AD203B41FA5}">
                      <a16:colId xmlns:a16="http://schemas.microsoft.com/office/drawing/2014/main" val="1100038833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3693428946"/>
                    </a:ext>
                  </a:extLst>
                </a:gridCol>
                <a:gridCol w="1785258">
                  <a:extLst>
                    <a:ext uri="{9D8B030D-6E8A-4147-A177-3AD203B41FA5}">
                      <a16:colId xmlns:a16="http://schemas.microsoft.com/office/drawing/2014/main" val="1005992145"/>
                    </a:ext>
                  </a:extLst>
                </a:gridCol>
                <a:gridCol w="1776548">
                  <a:extLst>
                    <a:ext uri="{9D8B030D-6E8A-4147-A177-3AD203B41FA5}">
                      <a16:colId xmlns:a16="http://schemas.microsoft.com/office/drawing/2014/main" val="54545767"/>
                    </a:ext>
                  </a:extLst>
                </a:gridCol>
                <a:gridCol w="1633520">
                  <a:extLst>
                    <a:ext uri="{9D8B030D-6E8A-4147-A177-3AD203B41FA5}">
                      <a16:colId xmlns:a16="http://schemas.microsoft.com/office/drawing/2014/main" val="1136315765"/>
                    </a:ext>
                  </a:extLst>
                </a:gridCol>
              </a:tblGrid>
              <a:tr h="1720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потребителей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групп потребителей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</a:t>
                      </a:r>
                      <a:r>
                        <a:rPr lang="ru-RU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водоснабжения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услуги водоотведения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1126"/>
                  </a:ext>
                </a:extLst>
              </a:tr>
              <a:tr h="555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тенге за 1 м3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НДС</a:t>
                      </a:r>
                      <a:endParaRPr lang="ru-RU" sz="1100" b="1" kern="1200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НДС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тенге за 1 м3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НДС</a:t>
                      </a:r>
                      <a:endParaRPr lang="ru-RU" sz="1100" b="1" kern="1200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НДС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79317"/>
                  </a:ext>
                </a:extLst>
              </a:tr>
              <a:tr h="229639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kk-KZ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группа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физические лица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143118"/>
                  </a:ext>
                </a:extLst>
              </a:tr>
              <a:tr h="997527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водоснабжения;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 занимающиеся передачей и распределением тепловой энергии;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 предоставляющие регулируемые услуги в сфере водоснабжения и (или) водоотведения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372121"/>
                  </a:ext>
                </a:extLst>
              </a:tr>
              <a:tr h="3546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группа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потребители - юридические лица, не входящие в состав первой и третьей групп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100288"/>
                  </a:ext>
                </a:extLst>
              </a:tr>
              <a:tr h="2089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группа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 содержащиеся за счет бюджетных средств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5777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1919633" y="6581001"/>
            <a:ext cx="3546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618279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572" y="1921369"/>
            <a:ext cx="2272856" cy="165052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3667690"/>
            <a:ext cx="12192000" cy="1470025"/>
          </a:xfrm>
        </p:spPr>
        <p:txBody>
          <a:bodyPr anchor="ctr">
            <a:normAutofit/>
          </a:bodyPr>
          <a:lstStyle/>
          <a:p>
            <a:r>
              <a:rPr lang="kk-KZ" sz="20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СПАСИБО ЗА ВНИМАНИЕ!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77" t="4356" r="15738" b="28201"/>
          <a:stretch/>
        </p:blipFill>
        <p:spPr>
          <a:xfrm>
            <a:off x="0" y="6233857"/>
            <a:ext cx="12172393" cy="5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" y="7361"/>
            <a:ext cx="12192000" cy="845427"/>
          </a:xfrm>
          <a:prstGeom prst="rect">
            <a:avLst/>
          </a:prstGeom>
        </p:spPr>
      </p:pic>
      <p:pic>
        <p:nvPicPr>
          <p:cNvPr id="8" name="Picture 2" descr="Администр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"/>
            <a:ext cx="1187065" cy="8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0" y="233606"/>
            <a:ext cx="1219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05696"/>
                </a:solidFill>
                <a:latin typeface="Arial" panose="020B0604020202020204" pitchFamily="34" charset="0"/>
              </a:rPr>
              <a:t>Общая</a:t>
            </a:r>
            <a:r>
              <a:rPr lang="ru-RU" altLang="ru-RU" sz="1800" b="1" dirty="0">
                <a:solidFill>
                  <a:srgbClr val="00569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rgbClr val="005696"/>
                </a:solidFill>
                <a:latin typeface="Arial" panose="020B0604020202020204" pitchFamily="34" charset="0"/>
              </a:rPr>
              <a:t>информация о ГКП «Алматы Су»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77" t="4356" r="15738" b="28201"/>
          <a:stretch/>
        </p:blipFill>
        <p:spPr>
          <a:xfrm>
            <a:off x="0" y="6233857"/>
            <a:ext cx="12172393" cy="584707"/>
          </a:xfrm>
          <a:prstGeom prst="rect">
            <a:avLst/>
          </a:prstGeom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65025" y="6390290"/>
            <a:ext cx="407368" cy="405079"/>
          </a:xfrm>
        </p:spPr>
        <p:txBody>
          <a:bodyPr/>
          <a:lstStyle/>
          <a:p>
            <a:pPr algn="ctr"/>
            <a:fld id="{1324C023-EDAF-4D64-A707-06D68D3BC9C3}" type="slidenum">
              <a:rPr lang="ru-RU" sz="1000" smtClean="0"/>
              <a:t>3</a:t>
            </a:fld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9278" y="1267821"/>
            <a:ext cx="2767217" cy="242240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58236" y="1240243"/>
            <a:ext cx="2160239" cy="8092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Предоставляемые регулируемые</a:t>
            </a:r>
          </a:p>
          <a:p>
            <a:pPr algn="ctr"/>
            <a:r>
              <a:rPr lang="ru-RU" sz="1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5838" y="3453459"/>
            <a:ext cx="2181504" cy="8862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7104" y="4866814"/>
            <a:ext cx="2160239" cy="8922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5838" y="2333327"/>
            <a:ext cx="2192637" cy="7596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</a:t>
            </a:r>
          </a:p>
          <a:p>
            <a:pPr algn="ctr"/>
            <a:r>
              <a:rPr lang="ru-RU" sz="1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присутствия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33521" y="1267821"/>
            <a:ext cx="5565573" cy="727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водоснабжения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водоотведения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33521" y="2276710"/>
            <a:ext cx="5565573" cy="727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rgbClr val="17375E"/>
                </a:solidFill>
                <a:latin typeface="Arial" panose="020B0604020202020204" pitchFamily="34" charset="0"/>
              </a:rPr>
              <a:t>город Алматы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rgbClr val="17375E"/>
                </a:solidFill>
                <a:latin typeface="Arial" panose="020B0604020202020204" pitchFamily="34" charset="0"/>
              </a:rPr>
              <a:t>близлежащие населенные пункты </a:t>
            </a:r>
            <a:r>
              <a:rPr lang="ru-RU" altLang="ru-RU" sz="1100" dirty="0" err="1">
                <a:solidFill>
                  <a:srgbClr val="17375E"/>
                </a:solidFill>
                <a:latin typeface="Arial" panose="020B0604020202020204" pitchFamily="34" charset="0"/>
              </a:rPr>
              <a:t>Алматинской</a:t>
            </a:r>
            <a:r>
              <a:rPr lang="ru-RU" altLang="ru-RU" sz="1100" dirty="0">
                <a:solidFill>
                  <a:srgbClr val="17375E"/>
                </a:solidFill>
                <a:latin typeface="Arial" panose="020B0604020202020204" pitchFamily="34" charset="0"/>
              </a:rPr>
              <a:t> области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3956" y="3139578"/>
            <a:ext cx="5565138" cy="12938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жизнеобеспечение населенных пунктов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содержание, эксплуатация и техническое обслуживание объектов водоснабжения и водоотведения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обеспечение безопасности водохозяйственных систем и сооружений, находящихся в государственной собственности в регионе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42279" y="4569655"/>
            <a:ext cx="5556815" cy="16727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Учредитель – </a:t>
            </a:r>
            <a:r>
              <a:rPr lang="ru-RU" altLang="ru-RU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Акимат</a:t>
            </a: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города Алматы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Орган управления – Управление энергетики и водоснабжения города Алматы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Предприятие включено в республиканский раздел Государственного регистра субъектов естественных монополий в сфере водоснабжения и водоотведения*.</a:t>
            </a:r>
          </a:p>
          <a:p>
            <a:pPr algn="just">
              <a:spcBef>
                <a:spcPct val="0"/>
              </a:spcBef>
            </a:pPr>
            <a:r>
              <a:rPr lang="ru-RU" alt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*Приказ Комитета по регулированию естественных монополий, защите конкуренции и прав потребителей Министерства национальной экономики Республики Казахстан от 30 ноября 2017 года №296-ОД </a:t>
            </a:r>
            <a:endParaRPr lang="ru-RU" alt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9" name="Шеврон 28"/>
          <p:cNvSpPr/>
          <p:nvPr/>
        </p:nvSpPr>
        <p:spPr>
          <a:xfrm>
            <a:off x="2747313" y="1572883"/>
            <a:ext cx="216024" cy="144016"/>
          </a:xfrm>
          <a:prstGeom prst="chevron">
            <a:avLst/>
          </a:prstGeom>
          <a:noFill/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Шеврон 29"/>
          <p:cNvSpPr/>
          <p:nvPr/>
        </p:nvSpPr>
        <p:spPr>
          <a:xfrm>
            <a:off x="2766799" y="2546965"/>
            <a:ext cx="216024" cy="144016"/>
          </a:xfrm>
          <a:prstGeom prst="chevron">
            <a:avLst/>
          </a:prstGeom>
          <a:noFill/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Шеврон 30"/>
          <p:cNvSpPr/>
          <p:nvPr/>
        </p:nvSpPr>
        <p:spPr>
          <a:xfrm>
            <a:off x="2745745" y="3681155"/>
            <a:ext cx="216024" cy="144016"/>
          </a:xfrm>
          <a:prstGeom prst="chevron">
            <a:avLst/>
          </a:prstGeom>
          <a:noFill/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Шеврон 31"/>
          <p:cNvSpPr/>
          <p:nvPr/>
        </p:nvSpPr>
        <p:spPr>
          <a:xfrm>
            <a:off x="2766799" y="5061389"/>
            <a:ext cx="216024" cy="144016"/>
          </a:xfrm>
          <a:prstGeom prst="chevron">
            <a:avLst/>
          </a:prstGeom>
          <a:noFill/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243123"/>
            <a:ext cx="2199405" cy="192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4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79444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07179"/>
              </p:ext>
            </p:extLst>
          </p:nvPr>
        </p:nvGraphicFramePr>
        <p:xfrm>
          <a:off x="2064722" y="716176"/>
          <a:ext cx="10066529" cy="588011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5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251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1115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299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Система</a:t>
                      </a:r>
                      <a:r>
                        <a:rPr lang="ru-RU" sz="1400" b="1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водоснабжения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8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Мощность  подземных источников: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 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Талгарское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,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Алма-Атинское месторождения  (376 скважин глубиной до 500 м)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1 05</a:t>
                      </a:r>
                      <a:r>
                        <a:rPr lang="en-US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7,7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тыс.м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³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/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в сутки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29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Мощность поверхностных источников: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 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Головные очистные сооружения (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р.Б.Алматинка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),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фильтровальные станции «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Медеу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» (р. Ким-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Асар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), «Аксай»,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«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Карагайлы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» 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286</a:t>
                      </a:r>
                      <a:r>
                        <a:rPr lang="en-US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,7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тыс.м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³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в сутки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66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Протяженность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водопроводных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сетей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3 7</a:t>
                      </a:r>
                      <a:r>
                        <a:rPr lang="en-US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67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км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72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Водопроводные колодцы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и камеры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45 988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29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Запорно-регулирующая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арматура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39 765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027171"/>
                  </a:ext>
                </a:extLst>
              </a:tr>
              <a:tr h="18691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Пожарные гидранты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05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0</a:t>
                      </a:r>
                      <a:r>
                        <a:rPr lang="en-US" sz="105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41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755364"/>
                  </a:ext>
                </a:extLst>
              </a:tr>
              <a:tr h="19072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Насосные станции (1-2-го подъемов, 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повысительные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насосные станции)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29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Резервуары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чистой воды (РЧВ)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5257124"/>
                  </a:ext>
                </a:extLst>
              </a:tr>
              <a:tr h="21388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Трансформаторные подстанции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1527698"/>
                  </a:ext>
                </a:extLst>
              </a:tr>
              <a:tr h="271983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975C3"/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Система водоотведения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326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Канализационные очистные сооружения: механическая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и биологическая очистка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тыс.м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³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в сутки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3959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Протяженность канализационных сетей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078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км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59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Канализационные колодцы и камеры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77 </a:t>
                      </a:r>
                      <a:r>
                        <a:rPr lang="en-US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647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959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Канализационные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н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асосные станции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8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880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Отводящие каналы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км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696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Накопитель 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Сорбулак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1 000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млн.м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³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696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Накопители правобережного </a:t>
                      </a:r>
                      <a:r>
                        <a:rPr lang="ru-RU" sz="1050" b="0" i="0" u="none" strike="noStrike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Сорбулакского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канала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50,3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млн.м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³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7456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975C3"/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Потребители 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848531"/>
                  </a:ext>
                </a:extLst>
              </a:tr>
              <a:tr h="234517">
                <a:tc>
                  <a:txBody>
                    <a:bodyPr/>
                    <a:lstStyle/>
                    <a:p>
                      <a:pPr algn="ctr" fontAlgn="auto"/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Потребителей - всего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613  812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719666"/>
                  </a:ext>
                </a:extLst>
              </a:tr>
              <a:tr h="23923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Юридические лица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28 167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4454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Бюджетные организации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870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376183"/>
                  </a:ext>
                </a:extLst>
              </a:tr>
              <a:tr h="28696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Население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584  775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1761913"/>
                  </a:ext>
                </a:extLst>
              </a:tr>
            </a:tbl>
          </a:graphicData>
        </a:graphic>
      </p:graphicFrame>
      <p:sp>
        <p:nvSpPr>
          <p:cNvPr id="60545" name="TextBox 10"/>
          <p:cNvSpPr txBox="1">
            <a:spLocks noChangeArrowheads="1"/>
          </p:cNvSpPr>
          <p:nvPr/>
        </p:nvSpPr>
        <p:spPr bwMode="auto">
          <a:xfrm>
            <a:off x="0" y="233606"/>
            <a:ext cx="1219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5696"/>
                </a:solidFill>
                <a:latin typeface="Arial" panose="020B0604020202020204" pitchFamily="34" charset="0"/>
              </a:rPr>
              <a:t>Технические параметры систем водоснабжения и водоотведения</a:t>
            </a:r>
          </a:p>
        </p:txBody>
      </p:sp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36" y="4787008"/>
            <a:ext cx="1611233" cy="1072882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177" t="4356" r="15738" b="28201"/>
          <a:stretch/>
        </p:blipFill>
        <p:spPr>
          <a:xfrm>
            <a:off x="90042" y="6596287"/>
            <a:ext cx="12011915" cy="226545"/>
          </a:xfrm>
          <a:prstGeom prst="rect">
            <a:avLst/>
          </a:prstGeom>
        </p:spPr>
      </p:pic>
      <p:pic>
        <p:nvPicPr>
          <p:cNvPr id="15" name="Picture 2" descr="Администрац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"/>
            <a:ext cx="1187065" cy="8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9336" y="3608641"/>
            <a:ext cx="1603590" cy="1097497"/>
          </a:xfrm>
          <a:prstGeom prst="rect">
            <a:avLst/>
          </a:prstGeom>
        </p:spPr>
      </p:pic>
      <p:pic>
        <p:nvPicPr>
          <p:cNvPr id="18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046189"/>
            <a:ext cx="1584176" cy="117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336" y="2280050"/>
            <a:ext cx="1584176" cy="108798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84632" y="6393748"/>
            <a:ext cx="407368" cy="405079"/>
          </a:xfrm>
        </p:spPr>
        <p:txBody>
          <a:bodyPr/>
          <a:lstStyle/>
          <a:p>
            <a:pPr algn="ctr"/>
            <a:r>
              <a:rPr lang="ru-RU" sz="1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5284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689462" y="155575"/>
            <a:ext cx="10310949" cy="460375"/>
          </a:xfrm>
        </p:spPr>
        <p:txBody>
          <a:bodyPr/>
          <a:lstStyle/>
          <a:p>
            <a:pPr eaLnBrk="1" hangingPunct="1"/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по услуге водоснабжения за 2024 год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" y="0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2000412" y="6492875"/>
            <a:ext cx="12192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4071C552-8EC4-410F-B746-FAC29B8B8960}" type="slidenum">
              <a:rPr lang="ru-RU" altLang="ru-RU" sz="1000" b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ru-RU" altLang="ru-RU" sz="1000" b="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79885"/>
              </p:ext>
            </p:extLst>
          </p:nvPr>
        </p:nvGraphicFramePr>
        <p:xfrm>
          <a:off x="148046" y="836023"/>
          <a:ext cx="11852365" cy="5816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081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3358170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867163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811921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790159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1185236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1284006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1086466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2074163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5051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П/п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619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регулируемых услуг и обслуживаемая территория/Наименование мероприятий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 натуральных показателях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(сумма договора)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отклонения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203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626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предоставляемых услуг по водоснабжению по г. Алматы и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м³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180 510</a:t>
                      </a: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180 941 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5 161 717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4 903 203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-258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379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ПСД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7 142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46377"/>
                  </a:ext>
                </a:extLst>
              </a:tr>
              <a:tr h="901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насосных агрегатов, запорно-регулирующей арматуры, трансформаторной подстанции, силовых трансформаторов и прочего оборудования</a:t>
                      </a: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358 603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358 603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80659"/>
                  </a:ext>
                </a:extLst>
              </a:tr>
              <a:tr h="480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48 877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4 417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4 135 326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3 881 999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-253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328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Неисполнение перенесенных мероприятий с 2023 года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15835"/>
                  </a:ext>
                </a:extLst>
              </a:tr>
              <a:tr h="501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Авторский надзор над реконструкцией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21 368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kk-KZ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661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Неисполнение перенесенных мероприятий с 2023 года.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94043"/>
                  </a:ext>
                </a:extLst>
              </a:tr>
              <a:tr h="424639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ПСД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r>
                        <a:rPr lang="kk-KZ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168 371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kk-KZ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Неисполнение мероприятий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независящим от Предприятия обстоятельствам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181127"/>
                  </a:ext>
                </a:extLst>
              </a:tr>
              <a:tr h="398288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r>
                        <a:rPr lang="kk-KZ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r>
                        <a:rPr lang="kk-KZ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48847"/>
                  </a:ext>
                </a:extLst>
              </a:tr>
              <a:tr h="43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систем управления производственным процессом</a:t>
                      </a: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200 146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200 146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80201"/>
                  </a:ext>
                </a:extLst>
              </a:tr>
              <a:tr h="339814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специальной техники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91 300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91 300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87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18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98141" y="164816"/>
            <a:ext cx="10894427" cy="568170"/>
          </a:xfrm>
        </p:spPr>
        <p:txBody>
          <a:bodyPr/>
          <a:lstStyle/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по услуге водоотведения за 2024 год</a:t>
            </a:r>
            <a:endParaRPr lang="ru-RU" altLang="ru-RU" sz="1400" dirty="0"/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992569" y="6559597"/>
            <a:ext cx="158824" cy="23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074980FB-1F64-4F30-8AC8-6E0283BB30B0}" type="slidenum">
              <a:rPr lang="ru-RU" altLang="ru-RU" sz="1000" b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ru-RU" altLang="ru-RU" sz="1000" b="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0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8626"/>
              </p:ext>
            </p:extLst>
          </p:nvPr>
        </p:nvGraphicFramePr>
        <p:xfrm>
          <a:off x="156754" y="812758"/>
          <a:ext cx="11835815" cy="5746839"/>
        </p:xfrm>
        <a:graphic>
          <a:graphicData uri="http://schemas.openxmlformats.org/drawingml/2006/table">
            <a:tbl>
              <a:tblPr/>
              <a:tblGrid>
                <a:gridCol w="44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1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77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1084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п/п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регулируемых услуг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обслуживаемая территория/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мероприятий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изм.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в натуральных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показателях 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(сумма 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договора)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Причины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отклонения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758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предоставляемых услуг по водоотведению по г. Алматы и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области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м³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139 757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137 709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896 537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880 063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-16 474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Реконструкция канализационных сетей 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5 490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5 490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443 624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2 430 911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713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Экономия по результатам    государственного закупа</a:t>
                      </a: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Авторский надзор над реконструкцией канализационных сетей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580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580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0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проектно-сметной документации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154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593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-1 561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Повторное объявление конкурсных процедур было нецелесообразным по причине того, что договор был расторгнут в декабре 2024 года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основных средств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403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180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400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980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- 2 200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Неисполнение перенесенных мероприятий с 2023 года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02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41687" y="193279"/>
            <a:ext cx="10780348" cy="460375"/>
          </a:xfrm>
        </p:spPr>
        <p:txBody>
          <a:bodyPr/>
          <a:lstStyle/>
          <a:p>
            <a:pPr eaLnBrk="1" hangingPunct="1"/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Инвестиционных программ по услугам водоснабжения и водоотведения за 2024 год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9" y="26195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2005673" y="6492875"/>
            <a:ext cx="1079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3D6AD260-1C6D-493D-94D5-CFB378A333D7}" type="slidenum">
              <a:rPr lang="ru-RU" altLang="ru-RU" sz="1000" b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ru-RU" altLang="ru-RU" sz="1000" b="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944890"/>
              </p:ext>
            </p:extLst>
          </p:nvPr>
        </p:nvGraphicFramePr>
        <p:xfrm>
          <a:off x="200299" y="1125538"/>
          <a:ext cx="11721736" cy="4222750"/>
        </p:xfrm>
        <a:graphic>
          <a:graphicData uri="http://schemas.openxmlformats.org/drawingml/2006/table">
            <a:tbl>
              <a:tblPr/>
              <a:tblGrid>
                <a:gridCol w="49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8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7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0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30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71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6404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п/п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регулируемых услуг и обслуживаемая территория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сопоставлении фактических показателей исполнения инвестиционных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 </a:t>
                      </a:r>
                    </a:p>
                    <a:p>
                      <a:pPr algn="ctr" fontAlgn="ctr"/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показателями, утвержденными в Инвестиционных программах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программы, тыс. тенге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аварийности,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годам реализации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зависимости от утвержденной инвестиционной программы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150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000" b="1" i="0" u="none" strike="noStrike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81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 водоснабжения по г. Алматы и Алматинской области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55,92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55,24</a:t>
                      </a: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2 989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2 975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63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 водоотведения по г. Алматы и Алматинской области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56,89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56,73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9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9" y="20292"/>
            <a:ext cx="945000" cy="519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951" y="13247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Тарифы на услуги водоснабжения и водоотведения на 2024 год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956472" y="6539345"/>
            <a:ext cx="239799" cy="277092"/>
          </a:xfrm>
        </p:spPr>
        <p:txBody>
          <a:bodyPr/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645220"/>
              </p:ext>
            </p:extLst>
          </p:nvPr>
        </p:nvGraphicFramePr>
        <p:xfrm>
          <a:off x="156753" y="660911"/>
          <a:ext cx="11878493" cy="6155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245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6677285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126768">
                  <a:extLst>
                    <a:ext uri="{9D8B030D-6E8A-4147-A177-3AD203B41FA5}">
                      <a16:colId xmlns:a16="http://schemas.microsoft.com/office/drawing/2014/main" val="918658869"/>
                    </a:ext>
                  </a:extLst>
                </a:gridCol>
                <a:gridCol w="1059222">
                  <a:extLst>
                    <a:ext uri="{9D8B030D-6E8A-4147-A177-3AD203B41FA5}">
                      <a16:colId xmlns:a16="http://schemas.microsoft.com/office/drawing/2014/main" val="2969006118"/>
                    </a:ext>
                  </a:extLst>
                </a:gridCol>
                <a:gridCol w="1104140">
                  <a:extLst>
                    <a:ext uri="{9D8B030D-6E8A-4147-A177-3AD203B41FA5}">
                      <a16:colId xmlns:a16="http://schemas.microsoft.com/office/drawing/2014/main" val="331125823"/>
                    </a:ext>
                  </a:extLst>
                </a:gridCol>
                <a:gridCol w="1127833">
                  <a:extLst>
                    <a:ext uri="{9D8B030D-6E8A-4147-A177-3AD203B41FA5}">
                      <a16:colId xmlns:a16="http://schemas.microsoft.com/office/drawing/2014/main" val="698784639"/>
                    </a:ext>
                  </a:extLst>
                </a:gridCol>
              </a:tblGrid>
              <a:tr h="1486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групп</a:t>
                      </a:r>
                      <a:r>
                        <a:rPr lang="ru-RU" sz="9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потребителей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Утвержденные тарифы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148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по водоснабжению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по водоотведению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042113"/>
                  </a:ext>
                </a:extLst>
              </a:tr>
              <a:tr h="4346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9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9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НДС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1м3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900" dirty="0"/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9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НДС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172495">
                <a:tc gridSpan="2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января по 31 августа 2024 года 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01.01.2023г.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933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</a:t>
                      </a:r>
                    </a:p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водоснабжения), организации, занимающиеся передачей и распределением тепловой энергии, в пределах объемов утвержденных нормативных технических потерь и организации, предоставляющие регулируемые услуги в сфере водоснабжения и (или) водоотведения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прочие потребители - юридические лица, не входящие в состав первой и третьей групп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282,06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315,91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организации, содержащиеся за счет бюджетных средств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182,19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204,05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485029"/>
                  </a:ext>
                </a:extLst>
              </a:tr>
              <a:tr h="218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1 сентября по 31 декабря 2024</a:t>
                      </a:r>
                      <a:r>
                        <a:rPr lang="ru-RU" sz="10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года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790056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водоснабжения), организации, занимающиеся передачей и распределением тепловой энергии, в пределах объемов утвержденных нормативных технических потерь и организации, предоставляющие регулируемые услуги в сфере водоснабжения и (или) водоотведения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прочие потребители - юридические лица, не входящие в состав первой и третьей групп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339,28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379,99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134,36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содержащиеся за счет бюджетных средств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201,82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226,04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62092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just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Подгруппы (категории)  1 группы потребителей, дифференцированные в зависимости от объемов потребления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1 сентября по 31 декабря 2024 года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099089"/>
                  </a:ext>
                </a:extLst>
              </a:tr>
              <a:tr h="361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подгруппа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 лица, относящиеся к категории населения потребляющие регулируемые услуги до 3 м3 в месяц на 1 человека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881409"/>
                  </a:ext>
                </a:extLst>
              </a:tr>
              <a:tr h="361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подгруппа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лица, относящиеся к категории населения потребляющие регулируемые услуги свыше 3 м3 до 5 м3 в месяц на 1 человека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760002"/>
                  </a:ext>
                </a:extLst>
              </a:tr>
              <a:tr h="933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подгруппа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лица, относящиеся к категории населения потребляющие регулируемые услуги свыше 5 м3 до 10 м3 в месяц на 1 человека, 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водоснабжения), организации, занимающиеся передачей и распределением тепловой энергии, в пределах объемов утвержденных нормативных технических потерь и организации, предоставляющие регулируемые услуги в сфере водоснабжения и (или) водоотведения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8085"/>
                  </a:ext>
                </a:extLst>
              </a:tr>
              <a:tr h="334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подгруппа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лица, относящиеся к категории населения потребляющие регулируемые услуги свыше 10 м3 в месяц на 1 человека и физические лица, не имеющие индивидуальные приборы учета воды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494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80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803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за 2024 год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09" y="80377"/>
            <a:ext cx="717291" cy="520890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C029F88-393A-3CE4-D979-289EFDF47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450016"/>
              </p:ext>
            </p:extLst>
          </p:nvPr>
        </p:nvGraphicFramePr>
        <p:xfrm>
          <a:off x="196787" y="650240"/>
          <a:ext cx="11798426" cy="6207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658">
                  <a:extLst>
                    <a:ext uri="{9D8B030D-6E8A-4147-A177-3AD203B41FA5}">
                      <a16:colId xmlns:a16="http://schemas.microsoft.com/office/drawing/2014/main" val="4188918541"/>
                    </a:ext>
                  </a:extLst>
                </a:gridCol>
                <a:gridCol w="3256424">
                  <a:extLst>
                    <a:ext uri="{9D8B030D-6E8A-4147-A177-3AD203B41FA5}">
                      <a16:colId xmlns:a16="http://schemas.microsoft.com/office/drawing/2014/main" val="2939706885"/>
                    </a:ext>
                  </a:extLst>
                </a:gridCol>
                <a:gridCol w="596904">
                  <a:extLst>
                    <a:ext uri="{9D8B030D-6E8A-4147-A177-3AD203B41FA5}">
                      <a16:colId xmlns:a16="http://schemas.microsoft.com/office/drawing/2014/main" val="823422093"/>
                    </a:ext>
                  </a:extLst>
                </a:gridCol>
                <a:gridCol w="1765959">
                  <a:extLst>
                    <a:ext uri="{9D8B030D-6E8A-4147-A177-3AD203B41FA5}">
                      <a16:colId xmlns:a16="http://schemas.microsoft.com/office/drawing/2014/main" val="2902568544"/>
                    </a:ext>
                  </a:extLst>
                </a:gridCol>
                <a:gridCol w="1556958">
                  <a:extLst>
                    <a:ext uri="{9D8B030D-6E8A-4147-A177-3AD203B41FA5}">
                      <a16:colId xmlns:a16="http://schemas.microsoft.com/office/drawing/2014/main" val="621410896"/>
                    </a:ext>
                  </a:extLst>
                </a:gridCol>
                <a:gridCol w="1080166">
                  <a:extLst>
                    <a:ext uri="{9D8B030D-6E8A-4147-A177-3AD203B41FA5}">
                      <a16:colId xmlns:a16="http://schemas.microsoft.com/office/drawing/2014/main" val="4044554424"/>
                    </a:ext>
                  </a:extLst>
                </a:gridCol>
                <a:gridCol w="3122357">
                  <a:extLst>
                    <a:ext uri="{9D8B030D-6E8A-4147-A177-3AD203B41FA5}">
                      <a16:colId xmlns:a16="http://schemas.microsoft.com/office/drawing/2014/main" val="3995745640"/>
                    </a:ext>
                  </a:extLst>
                </a:gridCol>
              </a:tblGrid>
              <a:tr h="506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 тарифной сметы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в утвержден-ной 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679277"/>
                  </a:ext>
                </a:extLst>
              </a:tr>
              <a:tr h="301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и предоставление услуг, всего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17 127 034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18 540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185997"/>
                  </a:ext>
                </a:extLst>
              </a:tr>
              <a:tr h="217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затраты, всего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4 522 277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4 822 097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46608"/>
                  </a:ext>
                </a:extLst>
              </a:tr>
              <a:tr h="256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450 232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453 394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44640"/>
                  </a:ext>
                </a:extLst>
              </a:tr>
              <a:tr h="273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горюче-смазочные материалы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196 997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521 820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164,9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протяженности сетей, количества абонентов, рост стоимости материалов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62836"/>
                  </a:ext>
                </a:extLst>
              </a:tr>
              <a:tr h="288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8 102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13 663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стоимости на уголь и газ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93360"/>
                  </a:ext>
                </a:extLst>
              </a:tr>
              <a:tr h="173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3 866 946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3 833 220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615002"/>
                  </a:ext>
                </a:extLst>
              </a:tr>
              <a:tr h="141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всего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6 985 625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7 01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790433"/>
                  </a:ext>
                </a:extLst>
              </a:tr>
              <a:tr h="193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производственного персонала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6 281 407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6 30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08463"/>
                  </a:ext>
                </a:extLst>
              </a:tr>
              <a:tr h="197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529 571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44266"/>
                  </a:ext>
                </a:extLst>
              </a:tr>
              <a:tr h="1989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174 647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894569"/>
                  </a:ext>
                </a:extLst>
              </a:tr>
              <a:tr h="172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3 030 060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3 312 696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объектов  водоснабжения в уставный капитал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851790"/>
                  </a:ext>
                </a:extLst>
              </a:tr>
              <a:tr h="256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1 141 135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1 350 710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протяженности сетей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26654"/>
                  </a:ext>
                </a:extLst>
              </a:tr>
              <a:tr h="141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затраты, всего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1 447 937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2 044 040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91325"/>
                  </a:ext>
                </a:extLst>
              </a:tr>
              <a:tr h="228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охраны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45 824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45 310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тарифной сметы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433333"/>
                  </a:ext>
                </a:extLst>
              </a:tr>
              <a:tr h="241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труда и техника безопасности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65 840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275 723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спецодежду, </a:t>
                      </a:r>
                      <a:r>
                        <a:rPr lang="ru-RU" sz="9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спецобувь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средства защиты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69380"/>
                  </a:ext>
                </a:extLst>
              </a:tr>
              <a:tr h="185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использование природных ресурсов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10 674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фактическому забору поверхностных вод</a:t>
                      </a: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07351"/>
                  </a:ext>
                </a:extLst>
              </a:tr>
              <a:tr h="299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добычу подземных вод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588 101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594 060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фактическому подъему подземных вод</a:t>
                      </a: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685816"/>
                  </a:ext>
                </a:extLst>
              </a:tr>
              <a:tr h="266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37 636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52 969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стоимости 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 электрической</a:t>
                      </a:r>
                      <a:r>
                        <a:rPr lang="ru-RU" sz="9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тепловой энергии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282918"/>
                  </a:ext>
                </a:extLst>
              </a:tr>
              <a:tr h="141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виды страхования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98 619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100 877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893101"/>
                  </a:ext>
                </a:extLst>
              </a:tr>
              <a:tr h="398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4 379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платы за негативное воздействие на окружающую среду по фактическим экологическим показателям, рост ставок платы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94906"/>
                  </a:ext>
                </a:extLst>
              </a:tr>
              <a:tr h="201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оформление квитанций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138 643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188 833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потребителей и стоимости услуг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659784"/>
                  </a:ext>
                </a:extLst>
              </a:tr>
              <a:tr h="141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затраты, всего, в т. ч.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462 027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771 215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62174"/>
                  </a:ext>
                </a:extLst>
              </a:tr>
              <a:tr h="196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почтовые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15 631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19 340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абонентской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базы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689784"/>
                  </a:ext>
                </a:extLst>
              </a:tr>
              <a:tr h="266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связи с чрезвычайной ситуацией по 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поводкам в западно-Казахстанской области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39438"/>
                  </a:ext>
                </a:extLst>
              </a:tr>
              <a:tr h="259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кадров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по результатам государственного закупа</a:t>
                      </a: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90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473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1" dirty="0">
            <a:solidFill>
              <a:srgbClr val="336699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7522</TotalTime>
  <Words>6129</Words>
  <Application>Microsoft Office PowerPoint</Application>
  <PresentationFormat>Широкоэкранный</PresentationFormat>
  <Paragraphs>1855</Paragraphs>
  <Slides>25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 (Заголовки)</vt:lpstr>
      <vt:lpstr>Corbel</vt:lpstr>
      <vt:lpstr>Times New Roman</vt:lpstr>
      <vt:lpstr>Wingdings 3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Инвестиционной программы по услуге водоснабжения за 2024 год</vt:lpstr>
      <vt:lpstr>Исполнение Инвестиционной программы по услуге водоотведения за 2024 год</vt:lpstr>
      <vt:lpstr>Исполнение Инвестиционных программ по услугам водоснабжения и водоотведения за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Tkachev</dc:creator>
  <cp:lastModifiedBy>Полякова Ирина Алексеевна</cp:lastModifiedBy>
  <cp:revision>560</cp:revision>
  <cp:lastPrinted>2025-04-14T10:41:47Z</cp:lastPrinted>
  <dcterms:created xsi:type="dcterms:W3CDTF">2016-12-05T10:13:35Z</dcterms:created>
  <dcterms:modified xsi:type="dcterms:W3CDTF">2025-04-24T05:13:45Z</dcterms:modified>
</cp:coreProperties>
</file>