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4" r:id="rId4"/>
    <p:sldId id="320" r:id="rId5"/>
    <p:sldId id="316" r:id="rId6"/>
    <p:sldId id="326" r:id="rId7"/>
    <p:sldId id="327" r:id="rId8"/>
    <p:sldId id="338" r:id="rId9"/>
    <p:sldId id="274" r:id="rId10"/>
    <p:sldId id="333" r:id="rId11"/>
    <p:sldId id="335" r:id="rId12"/>
    <p:sldId id="334" r:id="rId13"/>
    <p:sldId id="330" r:id="rId14"/>
    <p:sldId id="331" r:id="rId15"/>
    <p:sldId id="336" r:id="rId16"/>
    <p:sldId id="301" r:id="rId17"/>
    <p:sldId id="312" r:id="rId18"/>
    <p:sldId id="337" r:id="rId19"/>
    <p:sldId id="280" r:id="rId20"/>
    <p:sldId id="342" r:id="rId21"/>
    <p:sldId id="324" r:id="rId22"/>
    <p:sldId id="325" r:id="rId23"/>
    <p:sldId id="322" r:id="rId24"/>
    <p:sldId id="339" r:id="rId25"/>
    <p:sldId id="341" r:id="rId26"/>
    <p:sldId id="321" r:id="rId27"/>
    <p:sldId id="340" r:id="rId28"/>
    <p:sldId id="319" r:id="rId29"/>
    <p:sldId id="303" r:id="rId30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153357"/>
    <a:srgbClr val="000099"/>
    <a:srgbClr val="336699"/>
    <a:srgbClr val="2583AD"/>
    <a:srgbClr val="183048"/>
    <a:srgbClr val="558ED5"/>
    <a:srgbClr val="00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1" autoAdjust="0"/>
    <p:restoredTop sz="86324" autoAdjust="0"/>
  </p:normalViewPr>
  <p:slideViewPr>
    <p:cSldViewPr snapToGrid="0" showGuides="1">
      <p:cViewPr varScale="1">
        <p:scale>
          <a:sx n="99" d="100"/>
          <a:sy n="99" d="100"/>
        </p:scale>
        <p:origin x="684" y="72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-rv\Desktop\2024%20&#1075;%20&#1086;&#1090;%2014.07.2025%20&#1075;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/>
              <a:t>Оснащенность приборами учета физических лиц (%)</a:t>
            </a:r>
          </a:p>
          <a:p>
            <a:pPr>
              <a:defRPr sz="1600" b="1"/>
            </a:pPr>
            <a:endParaRPr lang="ru-RU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оснащ!$B$32</c:f>
              <c:strCache>
                <c:ptCount val="1"/>
                <c:pt idx="0">
                  <c:v>МЖД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оснащ!$C$31:$I$31</c:f>
              <c:numCache>
                <c:formatCode>m/d/yyyy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оснащ!$C$32:$I$32</c:f>
              <c:numCache>
                <c:formatCode>0.0%</c:formatCode>
                <c:ptCount val="7"/>
                <c:pt idx="0">
                  <c:v>0.71299999999999997</c:v>
                </c:pt>
                <c:pt idx="1">
                  <c:v>0.72299999999999998</c:v>
                </c:pt>
                <c:pt idx="2">
                  <c:v>0.73399999999999999</c:v>
                </c:pt>
                <c:pt idx="3">
                  <c:v>0.74</c:v>
                </c:pt>
                <c:pt idx="4">
                  <c:v>0.74</c:v>
                </c:pt>
                <c:pt idx="5">
                  <c:v>0.752</c:v>
                </c:pt>
                <c:pt idx="6" formatCode="0.00%">
                  <c:v>0.76219999999999999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53-4519-82F1-89BE91A37BD5}"/>
            </c:ext>
          </c:extLst>
        </c:ser>
        <c:ser>
          <c:idx val="1"/>
          <c:order val="1"/>
          <c:tx>
            <c:strRef>
              <c:f>оснащ!$B$33</c:f>
              <c:strCache>
                <c:ptCount val="1"/>
                <c:pt idx="0">
                  <c:v>ИЖС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оснащ!$C$31:$I$31</c:f>
              <c:numCache>
                <c:formatCode>m/d/yyyy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оснащ!$C$33:$I$33</c:f>
              <c:numCache>
                <c:formatCode>0.0%</c:formatCode>
                <c:ptCount val="7"/>
                <c:pt idx="0">
                  <c:v>0.626</c:v>
                </c:pt>
                <c:pt idx="1">
                  <c:v>0.65200000000000002</c:v>
                </c:pt>
                <c:pt idx="2">
                  <c:v>0.67200000000000004</c:v>
                </c:pt>
                <c:pt idx="3">
                  <c:v>0.69</c:v>
                </c:pt>
                <c:pt idx="4">
                  <c:v>0.70499999999999996</c:v>
                </c:pt>
                <c:pt idx="5">
                  <c:v>0.72799999999999998</c:v>
                </c:pt>
                <c:pt idx="6" formatCode="0.00%">
                  <c:v>0.74560000000000004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53-4519-82F1-89BE91A37BD5}"/>
            </c:ext>
          </c:extLst>
        </c:ser>
        <c:ser>
          <c:idx val="2"/>
          <c:order val="2"/>
          <c:tx>
            <c:strRef>
              <c:f>оснащ!$B$34</c:f>
              <c:strCache>
                <c:ptCount val="1"/>
                <c:pt idx="0">
                  <c:v>Итого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оснащ!$C$31:$I$31</c:f>
              <c:numCache>
                <c:formatCode>m/d/yyyy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оснащ!$C$34:$I$34</c:f>
              <c:numCache>
                <c:formatCode>0.0%</c:formatCode>
                <c:ptCount val="7"/>
                <c:pt idx="0">
                  <c:v>0.66949999999999998</c:v>
                </c:pt>
                <c:pt idx="1">
                  <c:v>0.6875</c:v>
                </c:pt>
                <c:pt idx="2">
                  <c:v>0.70300000000000007</c:v>
                </c:pt>
                <c:pt idx="3">
                  <c:v>0.71499999999999997</c:v>
                </c:pt>
                <c:pt idx="4">
                  <c:v>0.72249999999999992</c:v>
                </c:pt>
                <c:pt idx="5">
                  <c:v>0.74</c:v>
                </c:pt>
                <c:pt idx="6">
                  <c:v>0.75390000000000001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53-4519-82F1-89BE91A37B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5410575"/>
        <c:axId val="235415151"/>
      </c:lineChart>
      <c:dateAx>
        <c:axId val="235410575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5415151"/>
        <c:crosses val="autoZero"/>
        <c:auto val="1"/>
        <c:lblOffset val="100"/>
        <c:baseTimeUnit val="months"/>
      </c:dateAx>
      <c:valAx>
        <c:axId val="235415151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541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Ботаническая,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Чуланова,109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ru-RU" sz="1100" dirty="0">
            <a:latin typeface="Calibri Light (Заголовки)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dirty="0">
            <a:latin typeface="Calibri Light (Заголовки)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559E2024-A46D-4125-9947-22C92CA8EB8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221</a:t>
          </a:r>
          <a:endParaRPr lang="ru-RU" sz="1100" dirty="0">
            <a:latin typeface="Calibri Light (Заголовки)"/>
          </a:endParaRPr>
        </a:p>
      </dgm:t>
    </dgm:pt>
    <dgm:pt modelId="{928FDA75-4686-4958-AE0D-7E30DD1F5557}" type="parTrans" cxnId="{0CDEB01F-F6C6-4E05-8457-06001B027645}">
      <dgm:prSet/>
      <dgm:spPr/>
      <dgm:t>
        <a:bodyPr/>
        <a:lstStyle/>
        <a:p>
          <a:endParaRPr lang="ru-RU"/>
        </a:p>
      </dgm:t>
    </dgm:pt>
    <dgm:pt modelId="{D34B6A34-4BAA-4067-B6F0-0F6E47B6CC10}" type="sibTrans" cxnId="{0CDEB01F-F6C6-4E05-8457-06001B027645}">
      <dgm:prSet/>
      <dgm:spPr/>
      <dgm:t>
        <a:bodyPr/>
        <a:lstStyle/>
        <a:p>
          <a:endParaRPr lang="ru-RU"/>
        </a:p>
      </dgm:t>
    </dgm:pt>
    <dgm:pt modelId="{56B9DB82-BC0A-49CB-913B-008E4443C5A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 rIns="36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dirty="0">
            <a:latin typeface="Calibri Light (Заголовки)"/>
          </a:endParaRPr>
        </a:p>
      </dgm:t>
    </dgm:pt>
    <dgm:pt modelId="{F8A23539-6915-4ABF-9F65-6335DE969CC7}" type="parTrans" cxnId="{5FC8DA64-F4DC-4C43-A3E9-412BE62313AB}">
      <dgm:prSet/>
      <dgm:spPr/>
      <dgm:t>
        <a:bodyPr/>
        <a:lstStyle/>
        <a:p>
          <a:endParaRPr lang="ru-RU"/>
        </a:p>
      </dgm:t>
    </dgm:pt>
    <dgm:pt modelId="{9135629E-4FD1-442C-9B2C-65617D418D02}" type="sibTrans" cxnId="{5FC8DA64-F4DC-4C43-A3E9-412BE62313AB}">
      <dgm:prSet/>
      <dgm:spPr/>
      <dgm:t>
        <a:bodyPr/>
        <a:lstStyle/>
        <a:p>
          <a:endParaRPr lang="ru-RU"/>
        </a:p>
      </dgm:t>
    </dgm:pt>
    <dgm:pt modelId="{5862B67E-DB1E-4DD6-98BB-929738C974BD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5054E-2409-4DA2-B620-7677BA6B3656}" type="pres">
      <dgm:prSet presAssocID="{E832EB7C-4F7F-4C47-B7FD-163828F6C1B8}" presName="comp" presStyleCnt="0"/>
      <dgm:spPr/>
    </dgm:pt>
    <dgm:pt modelId="{41B9892B-1C49-43E1-81F4-5C88758DAC01}" type="pres">
      <dgm:prSet presAssocID="{E832EB7C-4F7F-4C47-B7FD-163828F6C1B8}" presName="box" presStyleLbl="node1" presStyleIdx="0" presStyleCnt="4" custLinFactNeighborX="0"/>
      <dgm:spPr/>
      <dgm:t>
        <a:bodyPr/>
        <a:lstStyle/>
        <a:p>
          <a:endParaRPr lang="ru-RU"/>
        </a:p>
      </dgm:t>
    </dgm:pt>
    <dgm:pt modelId="{D1A9EAE4-861E-41A2-8687-0F34AEAEBDCF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3E8139-4ED9-48BB-9A70-D16F4D42D771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9FD6-1CB2-4F18-B2A9-AAC02937B21A}" type="pres">
      <dgm:prSet presAssocID="{AFA92AA4-66FC-4545-8FA6-869823623064}" presName="spacer" presStyleCnt="0"/>
      <dgm:spPr/>
    </dgm:pt>
    <dgm:pt modelId="{7156FA67-5C1A-479C-9387-8A106507EA9E}" type="pres">
      <dgm:prSet presAssocID="{3109E303-7EA2-4C05-8E83-07410538A4BF}" presName="comp" presStyleCnt="0"/>
      <dgm:spPr/>
    </dgm:pt>
    <dgm:pt modelId="{F15B3588-B8FE-43FC-A382-D817283E0DBC}" type="pres">
      <dgm:prSet presAssocID="{3109E303-7EA2-4C05-8E83-07410538A4BF}" presName="box" presStyleLbl="node1" presStyleIdx="1" presStyleCnt="4"/>
      <dgm:spPr/>
      <dgm:t>
        <a:bodyPr/>
        <a:lstStyle/>
        <a:p>
          <a:endParaRPr lang="ru-RU"/>
        </a:p>
      </dgm:t>
    </dgm:pt>
    <dgm:pt modelId="{28F3C7C3-407E-4556-A6CA-EB997B064CE7}" type="pres">
      <dgm:prSet presAssocID="{3109E303-7EA2-4C05-8E83-07410538A4B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B50C68-13DA-4A0C-8039-BE75D85E9537}" type="pres">
      <dgm:prSet presAssocID="{3109E303-7EA2-4C05-8E83-07410538A4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1CE5-CFC9-4CF9-AE56-A2CE346C9365}" type="pres">
      <dgm:prSet presAssocID="{566CA373-9BF8-4A22-BC9F-827EA9D76C25}" presName="spacer" presStyleCnt="0"/>
      <dgm:spPr/>
    </dgm:pt>
    <dgm:pt modelId="{0A5EB710-592A-4D77-A295-1CA95E1F565A}" type="pres">
      <dgm:prSet presAssocID="{559E2024-A46D-4125-9947-22C92CA8EB8A}" presName="comp" presStyleCnt="0"/>
      <dgm:spPr/>
    </dgm:pt>
    <dgm:pt modelId="{E1CEF890-6E09-4DD0-9D65-6DBC0B509FFB}" type="pres">
      <dgm:prSet presAssocID="{559E2024-A46D-4125-9947-22C92CA8EB8A}" presName="box" presStyleLbl="node1" presStyleIdx="2" presStyleCnt="4"/>
      <dgm:spPr/>
      <dgm:t>
        <a:bodyPr/>
        <a:lstStyle/>
        <a:p>
          <a:endParaRPr lang="ru-RU"/>
        </a:p>
      </dgm:t>
    </dgm:pt>
    <dgm:pt modelId="{58EAC527-C2DF-43CB-80FB-C27EE7F85A69}" type="pres">
      <dgm:prSet presAssocID="{559E2024-A46D-4125-9947-22C92CA8EB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696A29-1759-49F6-9843-0E155C969068}" type="pres">
      <dgm:prSet presAssocID="{559E2024-A46D-4125-9947-22C92CA8EB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5D98-2C06-4259-A5A4-67136C436966}" type="pres">
      <dgm:prSet presAssocID="{D34B6A34-4BAA-4067-B6F0-0F6E47B6CC10}" presName="spacer" presStyleCnt="0"/>
      <dgm:spPr/>
    </dgm:pt>
    <dgm:pt modelId="{BD8E8054-8411-4DAA-8271-5A272348A7B8}" type="pres">
      <dgm:prSet presAssocID="{56B9DB82-BC0A-49CB-913B-008E4443C5AE}" presName="comp" presStyleCnt="0"/>
      <dgm:spPr/>
    </dgm:pt>
    <dgm:pt modelId="{0ECB5801-3433-40F5-8DD2-EC0B463F1482}" type="pres">
      <dgm:prSet presAssocID="{56B9DB82-BC0A-49CB-913B-008E4443C5AE}" presName="box" presStyleLbl="node1" presStyleIdx="3" presStyleCnt="4" custLinFactNeighborX="-36751" custLinFactNeighborY="52668"/>
      <dgm:spPr/>
      <dgm:t>
        <a:bodyPr/>
        <a:lstStyle/>
        <a:p>
          <a:endParaRPr lang="ru-RU"/>
        </a:p>
      </dgm:t>
    </dgm:pt>
    <dgm:pt modelId="{107E10A1-49CF-477D-9737-0D5E67BF6AB4}" type="pres">
      <dgm:prSet presAssocID="{56B9DB82-BC0A-49CB-913B-008E4443C5A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3825390-2FC3-4D2D-A0FD-73B8C5516736}" type="pres">
      <dgm:prSet presAssocID="{56B9DB82-BC0A-49CB-913B-008E4443C5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C0AE6-17B7-4080-BB9C-8A88E29C6E3A}" type="presOf" srcId="{559E2024-A46D-4125-9947-22C92CA8EB8A}" destId="{E1CEF890-6E09-4DD0-9D65-6DBC0B509FFB}" srcOrd="0" destOrd="0" presId="urn:microsoft.com/office/officeart/2005/8/layout/vList4"/>
    <dgm:cxn modelId="{FC2DB02A-22AA-43B3-A90B-AE7368E501CE}" type="presOf" srcId="{559E2024-A46D-4125-9947-22C92CA8EB8A}" destId="{3B696A29-1759-49F6-9843-0E155C969068}" srcOrd="1" destOrd="0" presId="urn:microsoft.com/office/officeart/2005/8/layout/vList4"/>
    <dgm:cxn modelId="{5FC8DA64-F4DC-4C43-A3E9-412BE62313AB}" srcId="{9E02FF4B-B2F6-461E-AB88-79BE87C29667}" destId="{56B9DB82-BC0A-49CB-913B-008E4443C5AE}" srcOrd="3" destOrd="0" parTransId="{F8A23539-6915-4ABF-9F65-6335DE969CC7}" sibTransId="{9135629E-4FD1-442C-9B2C-65617D418D02}"/>
    <dgm:cxn modelId="{19B3EC30-E6EA-4ECD-851D-4233AC465650}" type="presOf" srcId="{56B9DB82-BC0A-49CB-913B-008E4443C5AE}" destId="{D3825390-2FC3-4D2D-A0FD-73B8C5516736}" srcOrd="1" destOrd="0" presId="urn:microsoft.com/office/officeart/2005/8/layout/vList4"/>
    <dgm:cxn modelId="{CE5F0BB5-60B6-4689-B3F2-E2088C5D22EE}" type="presOf" srcId="{3109E303-7EA2-4C05-8E83-07410538A4BF}" destId="{3BB50C68-13DA-4A0C-8039-BE75D85E9537}" srcOrd="1" destOrd="0" presId="urn:microsoft.com/office/officeart/2005/8/layout/vList4"/>
    <dgm:cxn modelId="{5E55F662-A6E4-47F8-BA23-A1E30279CC69}" type="presOf" srcId="{9E02FF4B-B2F6-461E-AB88-79BE87C29667}" destId="{5862B67E-DB1E-4DD6-98BB-929738C974BD}" srcOrd="0" destOrd="0" presId="urn:microsoft.com/office/officeart/2005/8/layout/vList4"/>
    <dgm:cxn modelId="{02447145-85B0-4750-9629-BD0AC093FFA8}" type="presOf" srcId="{E832EB7C-4F7F-4C47-B7FD-163828F6C1B8}" destId="{AE3E8139-4ED9-48BB-9A70-D16F4D42D771}" srcOrd="1" destOrd="0" presId="urn:microsoft.com/office/officeart/2005/8/layout/vList4"/>
    <dgm:cxn modelId="{E1F7B39F-7ED2-4415-9742-605F74987E34}" type="presOf" srcId="{3109E303-7EA2-4C05-8E83-07410538A4BF}" destId="{F15B3588-B8FE-43FC-A382-D817283E0DBC}" srcOrd="0" destOrd="0" presId="urn:microsoft.com/office/officeart/2005/8/layout/vList4"/>
    <dgm:cxn modelId="{EFD5ED09-A4CF-4AA3-A2DB-9A5E666D7D18}" type="presOf" srcId="{E832EB7C-4F7F-4C47-B7FD-163828F6C1B8}" destId="{41B9892B-1C49-43E1-81F4-5C88758DAC01}" srcOrd="0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D2DB36FD-C04A-4075-B09E-C6E9856D172B}" type="presOf" srcId="{56B9DB82-BC0A-49CB-913B-008E4443C5AE}" destId="{0ECB5801-3433-40F5-8DD2-EC0B463F1482}" srcOrd="0" destOrd="0" presId="urn:microsoft.com/office/officeart/2005/8/layout/vList4"/>
    <dgm:cxn modelId="{04A53A52-80B5-448C-B3A4-9B52DE7E5A14}" srcId="{9E02FF4B-B2F6-461E-AB88-79BE87C29667}" destId="{3109E303-7EA2-4C05-8E83-07410538A4BF}" srcOrd="1" destOrd="0" parTransId="{DF3B9C39-8C50-4C5F-BDC3-1773EEA5EB4C}" sibTransId="{566CA373-9BF8-4A22-BC9F-827EA9D76C25}"/>
    <dgm:cxn modelId="{0CDEB01F-F6C6-4E05-8457-06001B027645}" srcId="{9E02FF4B-B2F6-461E-AB88-79BE87C29667}" destId="{559E2024-A46D-4125-9947-22C92CA8EB8A}" srcOrd="2" destOrd="0" parTransId="{928FDA75-4686-4958-AE0D-7E30DD1F5557}" sibTransId="{D34B6A34-4BAA-4067-B6F0-0F6E47B6CC10}"/>
    <dgm:cxn modelId="{2459B622-D730-43C6-9A23-22C48B6BDDC3}" type="presParOf" srcId="{5862B67E-DB1E-4DD6-98BB-929738C974BD}" destId="{E095054E-2409-4DA2-B620-7677BA6B3656}" srcOrd="0" destOrd="0" presId="urn:microsoft.com/office/officeart/2005/8/layout/vList4"/>
    <dgm:cxn modelId="{1D73A163-5D1B-49B3-B76C-38025B81BAE4}" type="presParOf" srcId="{E095054E-2409-4DA2-B620-7677BA6B3656}" destId="{41B9892B-1C49-43E1-81F4-5C88758DAC01}" srcOrd="0" destOrd="0" presId="urn:microsoft.com/office/officeart/2005/8/layout/vList4"/>
    <dgm:cxn modelId="{9D215376-5630-4827-97FA-D2C0728D81D0}" type="presParOf" srcId="{E095054E-2409-4DA2-B620-7677BA6B3656}" destId="{D1A9EAE4-861E-41A2-8687-0F34AEAEBDCF}" srcOrd="1" destOrd="0" presId="urn:microsoft.com/office/officeart/2005/8/layout/vList4"/>
    <dgm:cxn modelId="{6EB476C8-2725-4263-8C69-6217F763A5E7}" type="presParOf" srcId="{E095054E-2409-4DA2-B620-7677BA6B3656}" destId="{AE3E8139-4ED9-48BB-9A70-D16F4D42D771}" srcOrd="2" destOrd="0" presId="urn:microsoft.com/office/officeart/2005/8/layout/vList4"/>
    <dgm:cxn modelId="{97AFB950-E6D1-4108-8B9E-E0382230E355}" type="presParOf" srcId="{5862B67E-DB1E-4DD6-98BB-929738C974BD}" destId="{349C9FD6-1CB2-4F18-B2A9-AAC02937B21A}" srcOrd="1" destOrd="0" presId="urn:microsoft.com/office/officeart/2005/8/layout/vList4"/>
    <dgm:cxn modelId="{79EACCE6-EF84-40EB-8C3D-6DA32FCF160E}" type="presParOf" srcId="{5862B67E-DB1E-4DD6-98BB-929738C974BD}" destId="{7156FA67-5C1A-479C-9387-8A106507EA9E}" srcOrd="2" destOrd="0" presId="urn:microsoft.com/office/officeart/2005/8/layout/vList4"/>
    <dgm:cxn modelId="{37E463D4-8E2E-4648-AFC0-AFF05A4426BC}" type="presParOf" srcId="{7156FA67-5C1A-479C-9387-8A106507EA9E}" destId="{F15B3588-B8FE-43FC-A382-D817283E0DBC}" srcOrd="0" destOrd="0" presId="urn:microsoft.com/office/officeart/2005/8/layout/vList4"/>
    <dgm:cxn modelId="{94444E7C-2ACC-4715-BDA5-79F9816FF321}" type="presParOf" srcId="{7156FA67-5C1A-479C-9387-8A106507EA9E}" destId="{28F3C7C3-407E-4556-A6CA-EB997B064CE7}" srcOrd="1" destOrd="0" presId="urn:microsoft.com/office/officeart/2005/8/layout/vList4"/>
    <dgm:cxn modelId="{1EE3E77A-40BC-4976-B0F4-934CAB5B74B0}" type="presParOf" srcId="{7156FA67-5C1A-479C-9387-8A106507EA9E}" destId="{3BB50C68-13DA-4A0C-8039-BE75D85E9537}" srcOrd="2" destOrd="0" presId="urn:microsoft.com/office/officeart/2005/8/layout/vList4"/>
    <dgm:cxn modelId="{29595F18-03FF-46F7-930F-704AFADC66D9}" type="presParOf" srcId="{5862B67E-DB1E-4DD6-98BB-929738C974BD}" destId="{10071CE5-CFC9-4CF9-AE56-A2CE346C9365}" srcOrd="3" destOrd="0" presId="urn:microsoft.com/office/officeart/2005/8/layout/vList4"/>
    <dgm:cxn modelId="{C76C9B0C-977A-461B-8550-460788667F4B}" type="presParOf" srcId="{5862B67E-DB1E-4DD6-98BB-929738C974BD}" destId="{0A5EB710-592A-4D77-A295-1CA95E1F565A}" srcOrd="4" destOrd="0" presId="urn:microsoft.com/office/officeart/2005/8/layout/vList4"/>
    <dgm:cxn modelId="{C7324831-CB9F-481B-B8A5-D6E1DA9BBECD}" type="presParOf" srcId="{0A5EB710-592A-4D77-A295-1CA95E1F565A}" destId="{E1CEF890-6E09-4DD0-9D65-6DBC0B509FFB}" srcOrd="0" destOrd="0" presId="urn:microsoft.com/office/officeart/2005/8/layout/vList4"/>
    <dgm:cxn modelId="{166BF55C-97A3-4BCE-BCE5-73F51921019F}" type="presParOf" srcId="{0A5EB710-592A-4D77-A295-1CA95E1F565A}" destId="{58EAC527-C2DF-43CB-80FB-C27EE7F85A69}" srcOrd="1" destOrd="0" presId="urn:microsoft.com/office/officeart/2005/8/layout/vList4"/>
    <dgm:cxn modelId="{D9190B70-5897-48B4-84CC-516A511A2357}" type="presParOf" srcId="{0A5EB710-592A-4D77-A295-1CA95E1F565A}" destId="{3B696A29-1759-49F6-9843-0E155C969068}" srcOrd="2" destOrd="0" presId="urn:microsoft.com/office/officeart/2005/8/layout/vList4"/>
    <dgm:cxn modelId="{7BFFCD01-B478-4B73-A2E7-A9D15892D312}" type="presParOf" srcId="{5862B67E-DB1E-4DD6-98BB-929738C974BD}" destId="{6BE05D98-2C06-4259-A5A4-67136C436966}" srcOrd="5" destOrd="0" presId="urn:microsoft.com/office/officeart/2005/8/layout/vList4"/>
    <dgm:cxn modelId="{D6EA0885-9ED0-4E2F-8BE4-6592C4406870}" type="presParOf" srcId="{5862B67E-DB1E-4DD6-98BB-929738C974BD}" destId="{BD8E8054-8411-4DAA-8271-5A272348A7B8}" srcOrd="6" destOrd="0" presId="urn:microsoft.com/office/officeart/2005/8/layout/vList4"/>
    <dgm:cxn modelId="{A861C4AA-E7B8-48A1-B5DF-249363DCA0E1}" type="presParOf" srcId="{BD8E8054-8411-4DAA-8271-5A272348A7B8}" destId="{0ECB5801-3433-40F5-8DD2-EC0B463F1482}" srcOrd="0" destOrd="0" presId="urn:microsoft.com/office/officeart/2005/8/layout/vList4"/>
    <dgm:cxn modelId="{B64EC8F6-7CDF-4132-8580-3CACF51599C3}" type="presParOf" srcId="{BD8E8054-8411-4DAA-8271-5A272348A7B8}" destId="{107E10A1-49CF-477D-9737-0D5E67BF6AB4}" srcOrd="1" destOrd="0" presId="urn:microsoft.com/office/officeart/2005/8/layout/vList4"/>
    <dgm:cxn modelId="{7EC8AA4A-EC28-4B05-9ECB-6FF025246B27}" type="presParOf" srcId="{BD8E8054-8411-4DAA-8271-5A272348A7B8}" destId="{D3825390-2FC3-4D2D-A0FD-73B8C5516736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 tIns="72000" r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Ботаническая,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109.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AD016894-18D4-48CC-954D-BE124D3AB4D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</a:p>
      </dgm:t>
    </dgm:pt>
    <dgm:pt modelId="{E13BE0B6-B6C0-4DAB-B872-37B4F01639B7}" type="parTrans" cxnId="{10DCEBCC-0D6A-4C76-B4F3-192901A741A2}">
      <dgm:prSet/>
      <dgm:spPr/>
      <dgm:t>
        <a:bodyPr/>
        <a:lstStyle/>
        <a:p>
          <a:endParaRPr lang="ru-RU"/>
        </a:p>
      </dgm:t>
    </dgm:pt>
    <dgm:pt modelId="{653467B4-88F2-49EC-882E-675602DEA81E}" type="sibTrans" cxnId="{10DCEBCC-0D6A-4C76-B4F3-192901A741A2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2A71F15F-0C46-44B0-A567-E6D513EA857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</a:p>
      </dgm:t>
    </dgm:pt>
    <dgm:pt modelId="{B931DC05-9779-4460-8151-B246A905F6AB}" type="parTrans" cxnId="{A556D1EA-019D-49F5-A807-2A2EA0A08BDD}">
      <dgm:prSet/>
      <dgm:spPr/>
      <dgm:t>
        <a:bodyPr/>
        <a:lstStyle/>
        <a:p>
          <a:endParaRPr lang="ru-RU"/>
        </a:p>
      </dgm:t>
    </dgm:pt>
    <dgm:pt modelId="{733F236C-AC38-4903-8878-ED2B34F13E98}" type="sibTrans" cxnId="{A556D1EA-019D-49F5-A807-2A2EA0A08BDD}">
      <dgm:prSet/>
      <dgm:spPr/>
      <dgm:t>
        <a:bodyPr/>
        <a:lstStyle/>
        <a:p>
          <a:endParaRPr lang="ru-RU"/>
        </a:p>
      </dgm:t>
    </dgm:pt>
    <dgm:pt modelId="{3E641E12-8D3D-41C4-A430-4315DC8AFC58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80118-630E-4F7F-A893-72B96AB25ADA}" type="pres">
      <dgm:prSet presAssocID="{E832EB7C-4F7F-4C47-B7FD-163828F6C1B8}" presName="comp" presStyleCnt="0"/>
      <dgm:spPr/>
    </dgm:pt>
    <dgm:pt modelId="{6CFF7A14-3E5B-4B52-A7DF-3B77A45E2372}" type="pres">
      <dgm:prSet presAssocID="{E832EB7C-4F7F-4C47-B7FD-163828F6C1B8}" presName="box" presStyleLbl="node1" presStyleIdx="0" presStyleCnt="4"/>
      <dgm:spPr/>
      <dgm:t>
        <a:bodyPr/>
        <a:lstStyle/>
        <a:p>
          <a:endParaRPr lang="ru-RU"/>
        </a:p>
      </dgm:t>
    </dgm:pt>
    <dgm:pt modelId="{DFED7F8B-F74C-476B-9877-B3EBF8CB746C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C7F9431-770D-434A-9358-BC3754841B3B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E41F-EC68-4BF4-B571-0F38ED7776A0}" type="pres">
      <dgm:prSet presAssocID="{AFA92AA4-66FC-4545-8FA6-869823623064}" presName="spacer" presStyleCnt="0"/>
      <dgm:spPr/>
    </dgm:pt>
    <dgm:pt modelId="{6628808A-5F90-4F47-9B6A-55911EEBD04F}" type="pres">
      <dgm:prSet presAssocID="{AD016894-18D4-48CC-954D-BE124D3AB4D6}" presName="comp" presStyleCnt="0"/>
      <dgm:spPr/>
    </dgm:pt>
    <dgm:pt modelId="{F0CB05EC-7B99-4999-AF94-DFF35F924831}" type="pres">
      <dgm:prSet presAssocID="{AD016894-18D4-48CC-954D-BE124D3AB4D6}" presName="box" presStyleLbl="node1" presStyleIdx="1" presStyleCnt="4"/>
      <dgm:spPr/>
      <dgm:t>
        <a:bodyPr/>
        <a:lstStyle/>
        <a:p>
          <a:endParaRPr lang="ru-RU"/>
        </a:p>
      </dgm:t>
    </dgm:pt>
    <dgm:pt modelId="{378A245F-0B9C-43C6-A500-00980E397449}" type="pres">
      <dgm:prSet presAssocID="{AD016894-18D4-48CC-954D-BE124D3AB4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C0AE542F-CB24-4144-B8EA-6372B6658FA3}" type="pres">
      <dgm:prSet presAssocID="{AD016894-18D4-48CC-954D-BE124D3AB4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EC519-D63A-4FDC-91BF-767CE10868C6}" type="pres">
      <dgm:prSet presAssocID="{653467B4-88F2-49EC-882E-675602DEA81E}" presName="spacer" presStyleCnt="0"/>
      <dgm:spPr/>
    </dgm:pt>
    <dgm:pt modelId="{26AFDE02-1E34-417C-A769-E9990E154B3B}" type="pres">
      <dgm:prSet presAssocID="{3109E303-7EA2-4C05-8E83-07410538A4BF}" presName="comp" presStyleCnt="0"/>
      <dgm:spPr/>
    </dgm:pt>
    <dgm:pt modelId="{364AA088-2352-4CDE-83D3-DCFC1C1003DD}" type="pres">
      <dgm:prSet presAssocID="{3109E303-7EA2-4C05-8E83-07410538A4BF}" presName="box" presStyleLbl="node1" presStyleIdx="2" presStyleCnt="4"/>
      <dgm:spPr/>
      <dgm:t>
        <a:bodyPr/>
        <a:lstStyle/>
        <a:p>
          <a:endParaRPr lang="ru-RU"/>
        </a:p>
      </dgm:t>
    </dgm:pt>
    <dgm:pt modelId="{D4A13F95-ACE6-4E9F-903A-65FDA482E324}" type="pres">
      <dgm:prSet presAssocID="{3109E303-7EA2-4C05-8E83-07410538A4B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D8469BC-8BAE-4B42-AA97-226A4E06583D}" type="pres">
      <dgm:prSet presAssocID="{3109E303-7EA2-4C05-8E83-07410538A4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0A50-B2E4-4668-BB3E-DDE65CC5EFCB}" type="pres">
      <dgm:prSet presAssocID="{566CA373-9BF8-4A22-BC9F-827EA9D76C25}" presName="spacer" presStyleCnt="0"/>
      <dgm:spPr/>
    </dgm:pt>
    <dgm:pt modelId="{CEA08C22-C249-49CD-8803-F85023879DA3}" type="pres">
      <dgm:prSet presAssocID="{2A71F15F-0C46-44B0-A567-E6D513EA8576}" presName="comp" presStyleCnt="0"/>
      <dgm:spPr/>
    </dgm:pt>
    <dgm:pt modelId="{386B4B29-692A-4295-A8FC-D6FD57C427EF}" type="pres">
      <dgm:prSet presAssocID="{2A71F15F-0C46-44B0-A567-E6D513EA8576}" presName="box" presStyleLbl="node1" presStyleIdx="3" presStyleCnt="4" custLinFactNeighborY="252"/>
      <dgm:spPr/>
      <dgm:t>
        <a:bodyPr/>
        <a:lstStyle/>
        <a:p>
          <a:endParaRPr lang="ru-RU"/>
        </a:p>
      </dgm:t>
    </dgm:pt>
    <dgm:pt modelId="{C68BEBDD-2383-4DC4-AE27-E37B33C6D910}" type="pres">
      <dgm:prSet presAssocID="{2A71F15F-0C46-44B0-A567-E6D513EA857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4FFB36A-1DE5-4A0B-BC99-0602ABF9764F}" type="pres">
      <dgm:prSet presAssocID="{2A71F15F-0C46-44B0-A567-E6D513EA85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6D1EA-019D-49F5-A807-2A2EA0A08BDD}" srcId="{9E02FF4B-B2F6-461E-AB88-79BE87C29667}" destId="{2A71F15F-0C46-44B0-A567-E6D513EA8576}" srcOrd="3" destOrd="0" parTransId="{B931DC05-9779-4460-8151-B246A905F6AB}" sibTransId="{733F236C-AC38-4903-8878-ED2B34F13E98}"/>
    <dgm:cxn modelId="{A7574230-C29C-47EE-B0CB-8B3D58C39F37}" type="presOf" srcId="{E832EB7C-4F7F-4C47-B7FD-163828F6C1B8}" destId="{9C7F9431-770D-434A-9358-BC3754841B3B}" srcOrd="1" destOrd="0" presId="urn:microsoft.com/office/officeart/2005/8/layout/vList4"/>
    <dgm:cxn modelId="{73F35273-B4D2-4EBA-A124-3888C8E9CE51}" type="presOf" srcId="{2A71F15F-0C46-44B0-A567-E6D513EA8576}" destId="{34FFB36A-1DE5-4A0B-BC99-0602ABF9764F}" srcOrd="1" destOrd="0" presId="urn:microsoft.com/office/officeart/2005/8/layout/vList4"/>
    <dgm:cxn modelId="{4C5C25E8-C4D1-46C3-86B7-11E31E05A07E}" type="presOf" srcId="{2A71F15F-0C46-44B0-A567-E6D513EA8576}" destId="{386B4B29-692A-4295-A8FC-D6FD57C427EF}" srcOrd="0" destOrd="0" presId="urn:microsoft.com/office/officeart/2005/8/layout/vList4"/>
    <dgm:cxn modelId="{FDC3BD7B-45AC-4CCE-971A-A35DB146CBEC}" type="presOf" srcId="{E832EB7C-4F7F-4C47-B7FD-163828F6C1B8}" destId="{6CFF7A14-3E5B-4B52-A7DF-3B77A45E2372}" srcOrd="0" destOrd="0" presId="urn:microsoft.com/office/officeart/2005/8/layout/vList4"/>
    <dgm:cxn modelId="{10DCEBCC-0D6A-4C76-B4F3-192901A741A2}" srcId="{9E02FF4B-B2F6-461E-AB88-79BE87C29667}" destId="{AD016894-18D4-48CC-954D-BE124D3AB4D6}" srcOrd="1" destOrd="0" parTransId="{E13BE0B6-B6C0-4DAB-B872-37B4F01639B7}" sibTransId="{653467B4-88F2-49EC-882E-675602DEA81E}"/>
    <dgm:cxn modelId="{AF0EE710-2D4B-4844-8E8F-595841B0FB89}" type="presOf" srcId="{3109E303-7EA2-4C05-8E83-07410538A4BF}" destId="{3D8469BC-8BAE-4B42-AA97-226A4E06583D}" srcOrd="1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5284B8E1-FAE1-46BD-8536-48765D405E21}" type="presOf" srcId="{9E02FF4B-B2F6-461E-AB88-79BE87C29667}" destId="{3E641E12-8D3D-41C4-A430-4315DC8AFC58}" srcOrd="0" destOrd="0" presId="urn:microsoft.com/office/officeart/2005/8/layout/vList4"/>
    <dgm:cxn modelId="{48760947-A224-4C53-9D4F-AB9724D7FD97}" type="presOf" srcId="{AD016894-18D4-48CC-954D-BE124D3AB4D6}" destId="{C0AE542F-CB24-4144-B8EA-6372B6658FA3}" srcOrd="1" destOrd="0" presId="urn:microsoft.com/office/officeart/2005/8/layout/vList4"/>
    <dgm:cxn modelId="{04A53A52-80B5-448C-B3A4-9B52DE7E5A14}" srcId="{9E02FF4B-B2F6-461E-AB88-79BE87C29667}" destId="{3109E303-7EA2-4C05-8E83-07410538A4BF}" srcOrd="2" destOrd="0" parTransId="{DF3B9C39-8C50-4C5F-BDC3-1773EEA5EB4C}" sibTransId="{566CA373-9BF8-4A22-BC9F-827EA9D76C25}"/>
    <dgm:cxn modelId="{D55F5C80-8F24-4791-B594-1AAD9962D7A9}" type="presOf" srcId="{3109E303-7EA2-4C05-8E83-07410538A4BF}" destId="{364AA088-2352-4CDE-83D3-DCFC1C1003DD}" srcOrd="0" destOrd="0" presId="urn:microsoft.com/office/officeart/2005/8/layout/vList4"/>
    <dgm:cxn modelId="{010ABAFC-8E8C-4695-8E5E-22634C771BED}" type="presOf" srcId="{AD016894-18D4-48CC-954D-BE124D3AB4D6}" destId="{F0CB05EC-7B99-4999-AF94-DFF35F924831}" srcOrd="0" destOrd="0" presId="urn:microsoft.com/office/officeart/2005/8/layout/vList4"/>
    <dgm:cxn modelId="{2034BBEF-14CC-4CE8-82C9-5D769AEC8FE4}" type="presParOf" srcId="{3E641E12-8D3D-41C4-A430-4315DC8AFC58}" destId="{FAA80118-630E-4F7F-A893-72B96AB25ADA}" srcOrd="0" destOrd="0" presId="urn:microsoft.com/office/officeart/2005/8/layout/vList4"/>
    <dgm:cxn modelId="{7913D108-B29D-46DF-A1CA-A571590920EB}" type="presParOf" srcId="{FAA80118-630E-4F7F-A893-72B96AB25ADA}" destId="{6CFF7A14-3E5B-4B52-A7DF-3B77A45E2372}" srcOrd="0" destOrd="0" presId="urn:microsoft.com/office/officeart/2005/8/layout/vList4"/>
    <dgm:cxn modelId="{97B6E534-9C1F-440B-B9F0-057D0858E8E5}" type="presParOf" srcId="{FAA80118-630E-4F7F-A893-72B96AB25ADA}" destId="{DFED7F8B-F74C-476B-9877-B3EBF8CB746C}" srcOrd="1" destOrd="0" presId="urn:microsoft.com/office/officeart/2005/8/layout/vList4"/>
    <dgm:cxn modelId="{577B95FE-20F2-4AE1-AF62-8558860A2226}" type="presParOf" srcId="{FAA80118-630E-4F7F-A893-72B96AB25ADA}" destId="{9C7F9431-770D-434A-9358-BC3754841B3B}" srcOrd="2" destOrd="0" presId="urn:microsoft.com/office/officeart/2005/8/layout/vList4"/>
    <dgm:cxn modelId="{CAF5A4F1-D99F-4F48-9640-5EAC4C1CC8E2}" type="presParOf" srcId="{3E641E12-8D3D-41C4-A430-4315DC8AFC58}" destId="{BC93E41F-EC68-4BF4-B571-0F38ED7776A0}" srcOrd="1" destOrd="0" presId="urn:microsoft.com/office/officeart/2005/8/layout/vList4"/>
    <dgm:cxn modelId="{1F95AF85-61CA-4F6D-83BB-4B0802F8C399}" type="presParOf" srcId="{3E641E12-8D3D-41C4-A430-4315DC8AFC58}" destId="{6628808A-5F90-4F47-9B6A-55911EEBD04F}" srcOrd="2" destOrd="0" presId="urn:microsoft.com/office/officeart/2005/8/layout/vList4"/>
    <dgm:cxn modelId="{45673695-B6A1-43A2-894D-CB36CD9C90F1}" type="presParOf" srcId="{6628808A-5F90-4F47-9B6A-55911EEBD04F}" destId="{F0CB05EC-7B99-4999-AF94-DFF35F924831}" srcOrd="0" destOrd="0" presId="urn:microsoft.com/office/officeart/2005/8/layout/vList4"/>
    <dgm:cxn modelId="{27D31665-755C-4EB7-B202-86F683FECEF5}" type="presParOf" srcId="{6628808A-5F90-4F47-9B6A-55911EEBD04F}" destId="{378A245F-0B9C-43C6-A500-00980E397449}" srcOrd="1" destOrd="0" presId="urn:microsoft.com/office/officeart/2005/8/layout/vList4"/>
    <dgm:cxn modelId="{AEDC979C-D834-4A40-AD73-4421173A037C}" type="presParOf" srcId="{6628808A-5F90-4F47-9B6A-55911EEBD04F}" destId="{C0AE542F-CB24-4144-B8EA-6372B6658FA3}" srcOrd="2" destOrd="0" presId="urn:microsoft.com/office/officeart/2005/8/layout/vList4"/>
    <dgm:cxn modelId="{4B1FA6DC-09EB-4F62-B908-80A6C9EC0716}" type="presParOf" srcId="{3E641E12-8D3D-41C4-A430-4315DC8AFC58}" destId="{C8AEC519-D63A-4FDC-91BF-767CE10868C6}" srcOrd="3" destOrd="0" presId="urn:microsoft.com/office/officeart/2005/8/layout/vList4"/>
    <dgm:cxn modelId="{38EB3963-56F2-4A9C-8991-094C71F579BA}" type="presParOf" srcId="{3E641E12-8D3D-41C4-A430-4315DC8AFC58}" destId="{26AFDE02-1E34-417C-A769-E9990E154B3B}" srcOrd="4" destOrd="0" presId="urn:microsoft.com/office/officeart/2005/8/layout/vList4"/>
    <dgm:cxn modelId="{F50CCCED-0A46-4A05-AB86-2DC10C9B9AD5}" type="presParOf" srcId="{26AFDE02-1E34-417C-A769-E9990E154B3B}" destId="{364AA088-2352-4CDE-83D3-DCFC1C1003DD}" srcOrd="0" destOrd="0" presId="urn:microsoft.com/office/officeart/2005/8/layout/vList4"/>
    <dgm:cxn modelId="{5DB37032-7EA5-439B-87A9-FA1D7E457F45}" type="presParOf" srcId="{26AFDE02-1E34-417C-A769-E9990E154B3B}" destId="{D4A13F95-ACE6-4E9F-903A-65FDA482E324}" srcOrd="1" destOrd="0" presId="urn:microsoft.com/office/officeart/2005/8/layout/vList4"/>
    <dgm:cxn modelId="{35F60839-E37F-4EAB-B559-778F4A4425F5}" type="presParOf" srcId="{26AFDE02-1E34-417C-A769-E9990E154B3B}" destId="{3D8469BC-8BAE-4B42-AA97-226A4E06583D}" srcOrd="2" destOrd="0" presId="urn:microsoft.com/office/officeart/2005/8/layout/vList4"/>
    <dgm:cxn modelId="{EDAA0B11-10AB-4E11-86D7-882E95333362}" type="presParOf" srcId="{3E641E12-8D3D-41C4-A430-4315DC8AFC58}" destId="{26930A50-B2E4-4668-BB3E-DDE65CC5EFCB}" srcOrd="5" destOrd="0" presId="urn:microsoft.com/office/officeart/2005/8/layout/vList4"/>
    <dgm:cxn modelId="{04AE0AA6-A00A-4F1F-8533-FF6276406373}" type="presParOf" srcId="{3E641E12-8D3D-41C4-A430-4315DC8AFC58}" destId="{CEA08C22-C249-49CD-8803-F85023879DA3}" srcOrd="6" destOrd="0" presId="urn:microsoft.com/office/officeart/2005/8/layout/vList4"/>
    <dgm:cxn modelId="{507E2FDB-717F-4F6B-93FF-2F3FD15677DC}" type="presParOf" srcId="{CEA08C22-C249-49CD-8803-F85023879DA3}" destId="{386B4B29-692A-4295-A8FC-D6FD57C427EF}" srcOrd="0" destOrd="0" presId="urn:microsoft.com/office/officeart/2005/8/layout/vList4"/>
    <dgm:cxn modelId="{C13D6ADD-E23F-4D9F-9860-F68CBFF8F0A5}" type="presParOf" srcId="{CEA08C22-C249-49CD-8803-F85023879DA3}" destId="{C68BEBDD-2383-4DC4-AE27-E37B33C6D910}" srcOrd="1" destOrd="0" presId="urn:microsoft.com/office/officeart/2005/8/layout/vList4"/>
    <dgm:cxn modelId="{2F164EC3-DC72-4A86-B9F9-0AFB03037BE3}" type="presParOf" srcId="{CEA08C22-C249-49CD-8803-F85023879DA3}" destId="{34FFB36A-1DE5-4A0B-BC99-0602ABF9764F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68C76F4A-B833-46DD-A7D2-83061800F2BE}" type="pres">
      <dgm:prSet presAssocID="{9B165E6F-DB48-496B-AC68-643905DFB64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1B0D29-8EB5-482D-9F06-F4E600B11D78}" type="pres">
      <dgm:prSet presAssocID="{9B165E6F-DB48-496B-AC68-643905DFB64E}" presName="outerBox" presStyleCnt="0"/>
      <dgm:spPr/>
    </dgm:pt>
    <dgm:pt modelId="{9C7D6F4B-51DF-4429-A435-7F98EF32F417}" type="pres">
      <dgm:prSet presAssocID="{9B165E6F-DB48-496B-AC68-643905DFB64E}" presName="outerBoxParent" presStyleLbl="node1" presStyleIdx="0" presStyleCnt="1"/>
      <dgm:spPr/>
      <dgm:t>
        <a:bodyPr/>
        <a:lstStyle/>
        <a:p>
          <a:endParaRPr lang="ru-RU"/>
        </a:p>
      </dgm:t>
    </dgm:pt>
    <dgm:pt modelId="{EB53499D-BE8E-44E8-8167-129962EA84BE}" type="pres">
      <dgm:prSet presAssocID="{9B165E6F-DB48-496B-AC68-643905DFB64E}" presName="outerBoxChildren" presStyleCnt="0"/>
      <dgm:spPr/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7727EE1D-5F7C-4CEB-BE66-91C6BF1C674E}" type="presOf" srcId="{9B165E6F-DB48-496B-AC68-643905DFB64E}" destId="{68C76F4A-B833-46DD-A7D2-83061800F2BE}" srcOrd="0" destOrd="0" presId="urn:microsoft.com/office/officeart/2005/8/layout/target2"/>
    <dgm:cxn modelId="{86A4834C-18ED-4AA5-9C80-6E53805BEE9A}" type="presOf" srcId="{DCA23BC7-6E55-4C37-9093-742E49AC3974}" destId="{9C7D6F4B-51DF-4429-A435-7F98EF32F417}" srcOrd="0" destOrd="0" presId="urn:microsoft.com/office/officeart/2005/8/layout/target2"/>
    <dgm:cxn modelId="{2E6179C0-B816-450A-B4C9-1887A952D18B}" type="presParOf" srcId="{68C76F4A-B833-46DD-A7D2-83061800F2BE}" destId="{E71B0D29-8EB5-482D-9F06-F4E600B11D78}" srcOrd="0" destOrd="0" presId="urn:microsoft.com/office/officeart/2005/8/layout/target2"/>
    <dgm:cxn modelId="{E7F7C568-936E-49D5-B4A9-3D1FAC173B77}" type="presParOf" srcId="{E71B0D29-8EB5-482D-9F06-F4E600B11D78}" destId="{9C7D6F4B-51DF-4429-A435-7F98EF32F417}" srcOrd="0" destOrd="0" presId="urn:microsoft.com/office/officeart/2005/8/layout/target2"/>
    <dgm:cxn modelId="{04A4F681-B7F0-4E0E-B3E3-A0A4F8DE3B3C}" type="presParOf" srcId="{E71B0D29-8EB5-482D-9F06-F4E600B11D78}" destId="{EB53499D-BE8E-44E8-8167-129962EA84BE}" srcOrd="1" destOrd="0" presId="urn:microsoft.com/office/officeart/2005/8/layout/target2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Центры </a:t>
          </a:r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по обслуживанию потребителей 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(ЦОП) </a:t>
          </a: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215553" custScaleY="134106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256127" custScaleY="12348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287721" custScaleY="13968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299980" custScaleY="131991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264455" custScaleY="169226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 rtl="0">
            <a:lnSpc>
              <a:spcPct val="100000"/>
            </a:lnSpc>
          </a:pPr>
          <a:endParaRPr lang="ru-RU" sz="900" i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>
            <a:lnSpc>
              <a:spcPct val="100000"/>
            </a:lnSpc>
          </a:pPr>
          <a:endParaRPr lang="ru-RU" sz="900" i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Телефон доверия</a:t>
          </a:r>
        </a:p>
        <a:p>
          <a:pPr algn="ctr" rtl="0">
            <a:lnSpc>
              <a:spcPct val="100000"/>
            </a:lnSpc>
          </a:pPr>
          <a:r>
            <a:rPr lang="ru-RU" sz="9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68C76F4A-B833-46DD-A7D2-83061800F2BE}" type="pres">
      <dgm:prSet presAssocID="{9B165E6F-DB48-496B-AC68-643905DFB64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1B0D29-8EB5-482D-9F06-F4E600B11D78}" type="pres">
      <dgm:prSet presAssocID="{9B165E6F-DB48-496B-AC68-643905DFB64E}" presName="outerBox" presStyleCnt="0"/>
      <dgm:spPr/>
    </dgm:pt>
    <dgm:pt modelId="{9C7D6F4B-51DF-4429-A435-7F98EF32F417}" type="pres">
      <dgm:prSet presAssocID="{9B165E6F-DB48-496B-AC68-643905DFB64E}" presName="outerBoxParent" presStyleLbl="node1" presStyleIdx="0" presStyleCnt="1" custLinFactNeighborX="-8702" custLinFactNeighborY="-3585"/>
      <dgm:spPr/>
      <dgm:t>
        <a:bodyPr/>
        <a:lstStyle/>
        <a:p>
          <a:endParaRPr lang="ru-RU"/>
        </a:p>
      </dgm:t>
    </dgm:pt>
    <dgm:pt modelId="{EB53499D-BE8E-44E8-8167-129962EA84BE}" type="pres">
      <dgm:prSet presAssocID="{9B165E6F-DB48-496B-AC68-643905DFB64E}" presName="outerBoxChildren" presStyleCnt="0"/>
      <dgm:spPr/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7727EE1D-5F7C-4CEB-BE66-91C6BF1C674E}" type="presOf" srcId="{9B165E6F-DB48-496B-AC68-643905DFB64E}" destId="{68C76F4A-B833-46DD-A7D2-83061800F2BE}" srcOrd="0" destOrd="0" presId="urn:microsoft.com/office/officeart/2005/8/layout/target2"/>
    <dgm:cxn modelId="{86A4834C-18ED-4AA5-9C80-6E53805BEE9A}" type="presOf" srcId="{DCA23BC7-6E55-4C37-9093-742E49AC3974}" destId="{9C7D6F4B-51DF-4429-A435-7F98EF32F417}" srcOrd="0" destOrd="0" presId="urn:microsoft.com/office/officeart/2005/8/layout/target2"/>
    <dgm:cxn modelId="{2E6179C0-B816-450A-B4C9-1887A952D18B}" type="presParOf" srcId="{68C76F4A-B833-46DD-A7D2-83061800F2BE}" destId="{E71B0D29-8EB5-482D-9F06-F4E600B11D78}" srcOrd="0" destOrd="0" presId="urn:microsoft.com/office/officeart/2005/8/layout/target2"/>
    <dgm:cxn modelId="{E7F7C568-936E-49D5-B4A9-3D1FAC173B77}" type="presParOf" srcId="{E71B0D29-8EB5-482D-9F06-F4E600B11D78}" destId="{9C7D6F4B-51DF-4429-A435-7F98EF32F417}" srcOrd="0" destOrd="0" presId="urn:microsoft.com/office/officeart/2005/8/layout/target2"/>
    <dgm:cxn modelId="{04A4F681-B7F0-4E0E-B3E3-A0A4F8DE3B3C}" type="presParOf" srcId="{E71B0D29-8EB5-482D-9F06-F4E600B11D78}" destId="{EB53499D-BE8E-44E8-8167-129962EA84BE}" srcOrd="1" destOrd="0" presId="urn:microsoft.com/office/officeart/2005/8/layout/target2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1628-DB34-4903-9A17-4AEE954F990C}" type="presOf" srcId="{9B165E6F-DB48-496B-AC68-643905DFB64E}" destId="{0E8280F5-0D89-4B0B-B21B-EDAD3191BA97}" srcOrd="0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1628-DB34-4903-9A17-4AEE954F990C}" type="presOf" srcId="{9B165E6F-DB48-496B-AC68-643905DFB64E}" destId="{0E8280F5-0D89-4B0B-B21B-EDAD3191BA97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92B-1C49-43E1-81F4-5C88758DAC01}">
      <dsp:nvSpPr>
        <dsp:cNvPr id="0" name=""/>
        <dsp:cNvSpPr/>
      </dsp:nvSpPr>
      <dsp:spPr>
        <a:xfrm>
          <a:off x="0" y="0"/>
          <a:ext cx="5157099" cy="11133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Ботаническая,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Чуланова,109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ru-RU" sz="1100" kern="1200" dirty="0">
            <a:latin typeface="Calibri Light (Заголовки)"/>
          </a:endParaRPr>
        </a:p>
      </dsp:txBody>
      <dsp:txXfrm>
        <a:off x="1142759" y="0"/>
        <a:ext cx="4014340" cy="1113398"/>
      </dsp:txXfrm>
    </dsp:sp>
    <dsp:sp modelId="{D1A9EAE4-861E-41A2-8687-0F34AEAEBDCF}">
      <dsp:nvSpPr>
        <dsp:cNvPr id="0" name=""/>
        <dsp:cNvSpPr/>
      </dsp:nvSpPr>
      <dsp:spPr>
        <a:xfrm>
          <a:off x="111339" y="111339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3588-B8FE-43FC-A382-D817283E0DBC}">
      <dsp:nvSpPr>
        <dsp:cNvPr id="0" name=""/>
        <dsp:cNvSpPr/>
      </dsp:nvSpPr>
      <dsp:spPr>
        <a:xfrm>
          <a:off x="0" y="1224737"/>
          <a:ext cx="5157099" cy="11133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kern="1200" dirty="0">
            <a:latin typeface="Calibri Light (Заголовки)"/>
          </a:endParaRPr>
        </a:p>
      </dsp:txBody>
      <dsp:txXfrm>
        <a:off x="1142759" y="1224737"/>
        <a:ext cx="4014340" cy="1113398"/>
      </dsp:txXfrm>
    </dsp:sp>
    <dsp:sp modelId="{28F3C7C3-407E-4556-A6CA-EB997B064CE7}">
      <dsp:nvSpPr>
        <dsp:cNvPr id="0" name=""/>
        <dsp:cNvSpPr/>
      </dsp:nvSpPr>
      <dsp:spPr>
        <a:xfrm>
          <a:off x="111339" y="1336077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EF890-6E09-4DD0-9D65-6DBC0B509FFB}">
      <dsp:nvSpPr>
        <dsp:cNvPr id="0" name=""/>
        <dsp:cNvSpPr/>
      </dsp:nvSpPr>
      <dsp:spPr>
        <a:xfrm>
          <a:off x="0" y="2449475"/>
          <a:ext cx="5157099" cy="11133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221</a:t>
          </a:r>
          <a:endParaRPr lang="ru-RU" sz="1100" kern="1200" dirty="0">
            <a:latin typeface="Calibri Light (Заголовки)"/>
          </a:endParaRPr>
        </a:p>
      </dsp:txBody>
      <dsp:txXfrm>
        <a:off x="1142759" y="2449475"/>
        <a:ext cx="4014340" cy="1113398"/>
      </dsp:txXfrm>
    </dsp:sp>
    <dsp:sp modelId="{58EAC527-C2DF-43CB-80FB-C27EE7F85A69}">
      <dsp:nvSpPr>
        <dsp:cNvPr id="0" name=""/>
        <dsp:cNvSpPr/>
      </dsp:nvSpPr>
      <dsp:spPr>
        <a:xfrm>
          <a:off x="111339" y="2560815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B5801-3433-40F5-8DD2-EC0B463F1482}">
      <dsp:nvSpPr>
        <dsp:cNvPr id="0" name=""/>
        <dsp:cNvSpPr/>
      </dsp:nvSpPr>
      <dsp:spPr>
        <a:xfrm>
          <a:off x="0" y="3677020"/>
          <a:ext cx="5157099" cy="11133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3600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kern="1200" dirty="0">
            <a:latin typeface="Calibri Light (Заголовки)"/>
          </a:endParaRPr>
        </a:p>
      </dsp:txBody>
      <dsp:txXfrm>
        <a:off x="1142759" y="3677020"/>
        <a:ext cx="4014340" cy="1113398"/>
      </dsp:txXfrm>
    </dsp:sp>
    <dsp:sp modelId="{107E10A1-49CF-477D-9737-0D5E67BF6AB4}">
      <dsp:nvSpPr>
        <dsp:cNvPr id="0" name=""/>
        <dsp:cNvSpPr/>
      </dsp:nvSpPr>
      <dsp:spPr>
        <a:xfrm>
          <a:off x="111339" y="3785553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7A14-3E5B-4B52-A7DF-3B77A45E2372}">
      <dsp:nvSpPr>
        <dsp:cNvPr id="0" name=""/>
        <dsp:cNvSpPr/>
      </dsp:nvSpPr>
      <dsp:spPr>
        <a:xfrm>
          <a:off x="0" y="0"/>
          <a:ext cx="5232400" cy="11183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2000" rIns="7200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Ботаническая,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109.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0"/>
        <a:ext cx="4074083" cy="1118366"/>
      </dsp:txXfrm>
    </dsp:sp>
    <dsp:sp modelId="{DFED7F8B-F74C-476B-9877-B3EBF8CB746C}">
      <dsp:nvSpPr>
        <dsp:cNvPr id="0" name=""/>
        <dsp:cNvSpPr/>
      </dsp:nvSpPr>
      <dsp:spPr>
        <a:xfrm>
          <a:off x="111836" y="11183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B05EC-7B99-4999-AF94-DFF35F924831}">
      <dsp:nvSpPr>
        <dsp:cNvPr id="0" name=""/>
        <dsp:cNvSpPr/>
      </dsp:nvSpPr>
      <dsp:spPr>
        <a:xfrm>
          <a:off x="0" y="1230203"/>
          <a:ext cx="5232400" cy="11183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</a:p>
      </dsp:txBody>
      <dsp:txXfrm>
        <a:off x="1158316" y="1230203"/>
        <a:ext cx="4074083" cy="1118366"/>
      </dsp:txXfrm>
    </dsp:sp>
    <dsp:sp modelId="{378A245F-0B9C-43C6-A500-00980E397449}">
      <dsp:nvSpPr>
        <dsp:cNvPr id="0" name=""/>
        <dsp:cNvSpPr/>
      </dsp:nvSpPr>
      <dsp:spPr>
        <a:xfrm>
          <a:off x="111836" y="1342039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AA088-2352-4CDE-83D3-DCFC1C1003DD}">
      <dsp:nvSpPr>
        <dsp:cNvPr id="0" name=""/>
        <dsp:cNvSpPr/>
      </dsp:nvSpPr>
      <dsp:spPr>
        <a:xfrm>
          <a:off x="0" y="2460406"/>
          <a:ext cx="5232400" cy="11183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</a:p>
      </dsp:txBody>
      <dsp:txXfrm>
        <a:off x="1158316" y="2460406"/>
        <a:ext cx="4074083" cy="1118366"/>
      </dsp:txXfrm>
    </dsp:sp>
    <dsp:sp modelId="{D4A13F95-ACE6-4E9F-903A-65FDA482E324}">
      <dsp:nvSpPr>
        <dsp:cNvPr id="0" name=""/>
        <dsp:cNvSpPr/>
      </dsp:nvSpPr>
      <dsp:spPr>
        <a:xfrm>
          <a:off x="111836" y="2572243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B4B29-692A-4295-A8FC-D6FD57C427EF}">
      <dsp:nvSpPr>
        <dsp:cNvPr id="0" name=""/>
        <dsp:cNvSpPr/>
      </dsp:nvSpPr>
      <dsp:spPr>
        <a:xfrm>
          <a:off x="0" y="3693428"/>
          <a:ext cx="5232400" cy="11183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</a:p>
      </dsp:txBody>
      <dsp:txXfrm>
        <a:off x="1158316" y="3693428"/>
        <a:ext cx="4074083" cy="1118366"/>
      </dsp:txXfrm>
    </dsp:sp>
    <dsp:sp modelId="{C68BEBDD-2383-4DC4-AE27-E37B33C6D910}">
      <dsp:nvSpPr>
        <dsp:cNvPr id="0" name=""/>
        <dsp:cNvSpPr/>
      </dsp:nvSpPr>
      <dsp:spPr>
        <a:xfrm>
          <a:off x="111836" y="380244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D6F4B-51DF-4429-A435-7F98EF32F417}">
      <dsp:nvSpPr>
        <dsp:cNvPr id="0" name=""/>
        <dsp:cNvSpPr/>
      </dsp:nvSpPr>
      <dsp:spPr>
        <a:xfrm>
          <a:off x="0" y="0"/>
          <a:ext cx="3582540" cy="1185252"/>
        </a:xfrm>
        <a:prstGeom prst="roundRect">
          <a:avLst>
            <a:gd name="adj" fmla="val 85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731728" numCol="1" spcCol="1270" anchor="t" anchorCtr="0">
          <a:noAutofit/>
        </a:bodyPr>
        <a:lstStyle/>
        <a:p>
          <a:pPr lvl="0" algn="l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l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08" y="29508"/>
        <a:ext cx="3523524" cy="1126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678499" y="129090"/>
          <a:ext cx="1655283" cy="1655283"/>
        </a:xfrm>
        <a:prstGeom prst="blockArc">
          <a:avLst>
            <a:gd name="adj1" fmla="val 10341957"/>
            <a:gd name="adj2" fmla="val 17992221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678499" y="343888"/>
          <a:ext cx="1655283" cy="1655283"/>
        </a:xfrm>
        <a:prstGeom prst="blockArc">
          <a:avLst>
            <a:gd name="adj1" fmla="val 3607779"/>
            <a:gd name="adj2" fmla="val 1125804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483780" y="343888"/>
          <a:ext cx="1655283" cy="1655283"/>
        </a:xfrm>
        <a:prstGeom prst="blockArc">
          <a:avLst>
            <a:gd name="adj1" fmla="val 21141957"/>
            <a:gd name="adj2" fmla="val 7192221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483780" y="129090"/>
          <a:ext cx="1655283" cy="1655283"/>
        </a:xfrm>
        <a:prstGeom prst="blockArc">
          <a:avLst>
            <a:gd name="adj1" fmla="val 14407779"/>
            <a:gd name="adj2" fmla="val 45804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088044" y="553510"/>
          <a:ext cx="1641475" cy="1021241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Центры </a:t>
          </a: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по обслуживанию потребителей 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(ЦОП) </a:t>
          </a:r>
        </a:p>
      </dsp:txBody>
      <dsp:txXfrm>
        <a:off x="1498413" y="808820"/>
        <a:ext cx="820737" cy="510621"/>
      </dsp:txXfrm>
    </dsp:sp>
    <dsp:sp modelId="{53A91F53-69D3-4378-AB1E-C4C2B1ACC750}">
      <dsp:nvSpPr>
        <dsp:cNvPr id="0" name=""/>
        <dsp:cNvSpPr/>
      </dsp:nvSpPr>
      <dsp:spPr>
        <a:xfrm>
          <a:off x="1226123" y="-73449"/>
          <a:ext cx="1365317" cy="65825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</a:p>
      </dsp:txBody>
      <dsp:txXfrm>
        <a:off x="1426069" y="22951"/>
        <a:ext cx="965425" cy="465457"/>
      </dsp:txXfrm>
    </dsp:sp>
    <dsp:sp modelId="{42BD7368-1E29-4B49-A35B-B0A1785D2D01}">
      <dsp:nvSpPr>
        <dsp:cNvPr id="0" name=""/>
        <dsp:cNvSpPr/>
      </dsp:nvSpPr>
      <dsp:spPr>
        <a:xfrm>
          <a:off x="2345841" y="691834"/>
          <a:ext cx="1533733" cy="74459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</a:p>
      </dsp:txBody>
      <dsp:txXfrm>
        <a:off x="2570451" y="800877"/>
        <a:ext cx="1084513" cy="526506"/>
      </dsp:txXfrm>
    </dsp:sp>
    <dsp:sp modelId="{31BB7956-C278-4560-91E5-9A4CA0EE848A}">
      <dsp:nvSpPr>
        <dsp:cNvPr id="0" name=""/>
        <dsp:cNvSpPr/>
      </dsp:nvSpPr>
      <dsp:spPr>
        <a:xfrm>
          <a:off x="1109241" y="1520785"/>
          <a:ext cx="1599081" cy="70359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</a:p>
      </dsp:txBody>
      <dsp:txXfrm>
        <a:off x="1343421" y="1623824"/>
        <a:ext cx="1130721" cy="497516"/>
      </dsp:txXfrm>
    </dsp:sp>
    <dsp:sp modelId="{098CE20A-1211-4F83-9D6E-729971C5AE3C}">
      <dsp:nvSpPr>
        <dsp:cNvPr id="0" name=""/>
        <dsp:cNvSpPr/>
      </dsp:nvSpPr>
      <dsp:spPr>
        <a:xfrm>
          <a:off x="0" y="613090"/>
          <a:ext cx="1409710" cy="90208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</a:p>
      </dsp:txBody>
      <dsp:txXfrm>
        <a:off x="206447" y="745197"/>
        <a:ext cx="996816" cy="637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D6F4B-51DF-4429-A435-7F98EF32F417}">
      <dsp:nvSpPr>
        <dsp:cNvPr id="0" name=""/>
        <dsp:cNvSpPr/>
      </dsp:nvSpPr>
      <dsp:spPr>
        <a:xfrm>
          <a:off x="0" y="0"/>
          <a:ext cx="2237799" cy="1163856"/>
        </a:xfrm>
        <a:prstGeom prst="roundRect">
          <a:avLst>
            <a:gd name="adj" fmla="val 85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718519" numCol="1" spcCol="1270" anchor="t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900" i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900" i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Телефон доверия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75" y="28975"/>
        <a:ext cx="2179849" cy="1105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1"/>
            <a:ext cx="2951163" cy="498852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6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5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7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83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4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97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8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9C5B-68FA-4E46-8DB3-025DBD1BB13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0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6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5592" indent="-28279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2781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7162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9958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9751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5507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263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0199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2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29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68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68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28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96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66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0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9C5B-68FA-4E46-8DB3-025DBD1BB1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9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873" indent="-28359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118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5398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0094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374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2654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8935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5216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645A897-2544-4904-A628-16359472A032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3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F5989-1780-4C86-8D39-48053CF8B81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2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6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5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9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7DCE-B940-4ADB-8F30-631D3DA0D81A}" type="datetime1">
              <a:rPr lang="ru-RU" smtClean="0"/>
              <a:t>24.07.2025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32532-DADC-4E43-9EED-7788C45729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CA11-AED0-44E8-A18C-0A2D1D3DCB6F}" type="datetime1">
              <a:rPr lang="ru-RU" smtClean="0"/>
              <a:t>24.07.2025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EED0-8CB4-483F-90B8-43B304604298}" type="datetime1">
              <a:rPr lang="ru-RU" smtClean="0"/>
              <a:t>24.07.2025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E13387A3-8F18-4BFF-8994-1A167C6B0947}" type="datetime1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28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8978566-B871-4100-9F13-A4B458FE40A9}" type="datetime1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93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A081107-FD06-4F27-85C6-254CEFAC6E26}" type="datetime1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66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7D22ABC-F78A-40D5-AA04-734BFBFF67B3}" type="datetime1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94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6011866-8160-4F71-A2D2-F70D74DE3D8E}" type="datetime1">
              <a:rPr lang="ru-RU" smtClean="0"/>
              <a:t>24.07.2025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4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35E98A9-D939-4A12-ABB3-A3F09B8C6E56}" type="datetime1">
              <a:rPr lang="ru-RU" smtClean="0"/>
              <a:t>24.07.2025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48764FC-A7C9-458D-ADDC-0D56A58B7895}" type="datetime1">
              <a:rPr lang="ru-RU" smtClean="0"/>
              <a:t>24.07.2025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48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1EE8403-5BCE-48BB-BF83-58B31E24B18D}" type="datetime1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4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DC0B-0FF3-4438-A0FA-C7272DDACDC6}" type="datetime1">
              <a:rPr lang="ru-RU" smtClean="0"/>
              <a:t>24.07.2025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302B6DE-CC6E-47E0-A5AC-04DC833073F4}" type="datetime1">
              <a:rPr lang="ru-RU" smtClean="0"/>
              <a:t>24.07.2025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755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B604CE-23B2-4D50-BE82-427461D7B45D}" type="datetime1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768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5D5276B-3DDD-4A79-BF6A-2CFED5DF0101}" type="datetime1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30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9AC1-6E2F-449D-8CFC-391850BB4884}" type="datetime1">
              <a:rPr lang="ru-RU" smtClean="0"/>
              <a:t>24.07.2025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36D9-2E97-4441-89E6-BAA9B5B35BD8}" type="datetime1">
              <a:rPr lang="ru-RU" smtClean="0"/>
              <a:t>24.07.2025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CD2B-2B39-42E4-933D-DC7CED93E3EF}" type="datetime1">
              <a:rPr lang="ru-RU" smtClean="0"/>
              <a:t>24.07.2025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368F-53BA-4CD5-A665-3736400D2A9E}" type="datetime1">
              <a:rPr lang="ru-RU" smtClean="0"/>
              <a:t>24.07.2025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EB70-A6BD-45C8-A0D6-74FA1B7C667E}" type="datetime1">
              <a:rPr lang="ru-RU" smtClean="0"/>
              <a:t>24.07.2025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8719-67E3-44EF-B03F-0579E0B91E01}" type="datetime1">
              <a:rPr lang="ru-RU" smtClean="0"/>
              <a:t>24.07.2025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506C-0CFF-409D-93BA-0FE32EE3FD50}" type="datetime1">
              <a:rPr lang="ru-RU" smtClean="0"/>
              <a:t>24.07.2025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E2C84-4C90-43D1-9DFA-48CA00B3A235}" type="datetime1">
              <a:rPr lang="ru-RU" smtClean="0"/>
              <a:t>24.07.2025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32532-DADC-4E43-9EED-7788C45729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2E78E49-1293-46D9-BD1E-EB4270CE9F3A}" type="datetime1">
              <a:rPr lang="ru-RU" smtClean="0"/>
              <a:t>24.07.2025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9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image" Target="../media/image17.jpeg"/><Relationship Id="rId21" Type="http://schemas.microsoft.com/office/2007/relationships/diagramDrawing" Target="../diagrams/drawing4.xml"/><Relationship Id="rId7" Type="http://schemas.openxmlformats.org/officeDocument/2006/relationships/image" Target="../media/image35.jpeg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notesSlide" Target="../notesSlides/notesSlide2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24" Type="http://schemas.openxmlformats.org/officeDocument/2006/relationships/diagramQuickStyle" Target="../diagrams/quickStyle5.xml"/><Relationship Id="rId5" Type="http://schemas.openxmlformats.org/officeDocument/2006/relationships/image" Target="../media/image33.jpeg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image" Target="../media/image38.jpeg"/><Relationship Id="rId19" Type="http://schemas.openxmlformats.org/officeDocument/2006/relationships/diagramQuickStyle" Target="../diagrams/quickStyle4.xml"/><Relationship Id="rId4" Type="http://schemas.openxmlformats.org/officeDocument/2006/relationships/image" Target="../media/image18.emf"/><Relationship Id="rId9" Type="http://schemas.openxmlformats.org/officeDocument/2006/relationships/image" Target="../media/image37.jpeg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2" Type="http://schemas.openxmlformats.org/officeDocument/2006/relationships/notesSlide" Target="../notesSlides/notesSlide23.xml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18.emf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1 полугодие 2025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717133"/>
              </p:ext>
            </p:extLst>
          </p:nvPr>
        </p:nvGraphicFramePr>
        <p:xfrm>
          <a:off x="321408" y="679074"/>
          <a:ext cx="11501224" cy="597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096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347566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659424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613329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124721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950088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489672">
                <a:tc>
                  <a:txBody>
                    <a:bodyPr/>
                    <a:lstStyle/>
                    <a:p>
                      <a:pPr algn="ctr"/>
                      <a:r>
                        <a:rPr lang="x-none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257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затраты, </a:t>
                      </a:r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всего, в т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ч</a:t>
                      </a:r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605 967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363 727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55497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связи, почты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22 341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830513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818391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кадров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3 606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графику запланировано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второе полугодие 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45129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проезда персонала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19 777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10 724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7768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114 437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60 157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18002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запасные части, инструменты,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товары </a:t>
                      </a:r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др.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436 492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275 170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24271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4 299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515948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5.10.8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экологические затраты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1 270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3844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периода,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т. ч.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582 897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302 686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66699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всего, в т. ч.: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582 657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302 566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8073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US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304 062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157 214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674178"/>
                  </a:ext>
                </a:extLst>
              </a:tr>
              <a:tr h="143235">
                <a:tc rowSpan="3"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налог, социальные</a:t>
                      </a:r>
                      <a:r>
                        <a:rPr lang="ru-RU" sz="85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отчисления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29 078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15 670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645705"/>
                  </a:ext>
                </a:extLst>
              </a:tr>
              <a:tr h="168886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 (ОСМС)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9 122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4 173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764082"/>
                  </a:ext>
                </a:extLst>
              </a:tr>
              <a:tr h="157030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 (ОПВР)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7 288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факту начисление проводится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работникам, родившимся после 1 января 1975г.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28818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142 172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73 274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505662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90 935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49 317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94165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29 781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14 907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54991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коммунальные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7 942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8 936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411194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сторонних организаций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24 752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13 540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44118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командировочные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-79,0%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02716"/>
                  </a:ext>
                </a:extLst>
              </a:tr>
              <a:tr h="257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связи, почты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6 095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80787"/>
                  </a:ext>
                </a:extLst>
              </a:tr>
              <a:tr h="315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обязательное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 персонала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4 549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проведение конкурса в связи с отсутствием поставщиков, позднее заключение договора</a:t>
                      </a:r>
                      <a:endParaRPr lang="ru-RU" sz="850" b="0" i="0" u="none" strike="noStrike" kern="1200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77577"/>
                  </a:ext>
                </a:extLst>
              </a:tr>
              <a:tr h="1861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материалы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запчасти, </a:t>
                      </a: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хозяйственные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канцтовары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17 568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8 218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616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000863" y="511605"/>
            <a:ext cx="806292" cy="2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9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52658" y="346348"/>
            <a:ext cx="1569973" cy="16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таблицы</a:t>
            </a:r>
            <a:endParaRPr lang="ru-RU" sz="10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" y="36390"/>
            <a:ext cx="902394" cy="6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0" y="6294922"/>
            <a:ext cx="12192000" cy="56307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1 полугодие 2025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553882"/>
              </p:ext>
            </p:extLst>
          </p:nvPr>
        </p:nvGraphicFramePr>
        <p:xfrm>
          <a:off x="263353" y="1050587"/>
          <a:ext cx="11744459" cy="423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144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748554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760976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728565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132167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551053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x-none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-50%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 «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18716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21 857 804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90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841 091</a:t>
                      </a:r>
                      <a:endParaRPr lang="ru-RU" sz="90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50,4%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728883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3 565 898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984 101</a:t>
                      </a:r>
                      <a:endParaRPr lang="ru-RU" sz="90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72,4%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108626"/>
                  </a:ext>
                </a:extLst>
              </a:tr>
              <a:tr h="6587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900" b="1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423 702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11 825 191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 потребителей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678624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Объемы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реализации услуг, тыс.м3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194 048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101 215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-47,8%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76501"/>
                  </a:ext>
                </a:extLst>
              </a:tr>
              <a:tr h="34814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VII</a:t>
                      </a: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Нормативные технические потери(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тыс.м3</a:t>
                      </a:r>
                      <a:r>
                        <a:rPr lang="en-US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%)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63 711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35 356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- 28 355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188383"/>
                  </a:ext>
                </a:extLst>
              </a:tr>
              <a:tr h="34814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26,1%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25,8%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-0,3%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419288"/>
                  </a:ext>
                </a:extLst>
              </a:tr>
              <a:tr h="8416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VIII</a:t>
                      </a: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средний, тенге/м3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без НДС с 1 февраля</a:t>
                      </a: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135,24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123,97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 потребителей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55497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1000863" y="511605"/>
            <a:ext cx="806292" cy="2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9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52658" y="346348"/>
            <a:ext cx="1569973" cy="16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таблицы</a:t>
            </a:r>
            <a:endParaRPr lang="ru-RU" sz="10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Администр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0" y="44329"/>
            <a:ext cx="902394" cy="6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201767"/>
              </p:ext>
            </p:extLst>
          </p:nvPr>
        </p:nvGraphicFramePr>
        <p:xfrm>
          <a:off x="306892" y="713756"/>
          <a:ext cx="11621756" cy="600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50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686279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839433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784648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415467"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354717">
                <a:tc>
                  <a:txBody>
                    <a:bodyPr/>
                    <a:lstStyle/>
                    <a:p>
                      <a:pPr algn="ctr"/>
                      <a:r>
                        <a:rPr lang="en-US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предоставление услуг, </a:t>
                      </a: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dirty="0" err="1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x-none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8 861 636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4 530 166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90257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всего, в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1 306 595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646 060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674804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49684"/>
                  </a:ext>
                </a:extLst>
              </a:tr>
              <a:tr h="234901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170 162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115 873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823812"/>
                  </a:ext>
                </a:extLst>
              </a:tr>
              <a:tr h="22169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5 902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01194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1 123 261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522 740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596885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4 857 435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2 252 578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886961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4 146 859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1 944 856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749137"/>
                  </a:ext>
                </a:extLst>
              </a:tr>
              <a:tr h="224328">
                <a:tc rowSpan="5"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налог, социальные</a:t>
                      </a:r>
                      <a:r>
                        <a:rPr lang="ru-RU" sz="85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отчисления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398 414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191 661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957038"/>
                  </a:ext>
                </a:extLst>
              </a:tr>
              <a:tr h="235104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 (ОСМС)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124 406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57 030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начисляется работникам достигшим пенсионного возраста и инвалидам</a:t>
                      </a:r>
                      <a:endParaRPr lang="ru-RU" sz="8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118949"/>
                  </a:ext>
                </a:extLst>
              </a:tr>
              <a:tr h="235104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бязательные 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пенсионные взносы (ОППВ)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50 815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21 622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исключение ряда профессий из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списка получателей</a:t>
                      </a:r>
                      <a:endParaRPr lang="ru-RU" sz="8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407701"/>
                  </a:ext>
                </a:extLst>
              </a:tr>
              <a:tr h="235104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 (ОПВР)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101 398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30 441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начисление проводится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работникам, родившимся после 1 января.1975 г.</a:t>
                      </a:r>
                      <a:endParaRPr lang="ru-RU" sz="8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05369"/>
                  </a:ext>
                </a:extLst>
              </a:tr>
              <a:tr h="404803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Пенсионные взносы за счет средств работодателя (ПВР)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35 543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6 968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не все работники, достигшие пенсионного</a:t>
                      </a:r>
                      <a:r>
                        <a:rPr lang="ru-RU" sz="800" b="0" baseline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 возраста, подали заявление на </a:t>
                      </a:r>
                      <a:r>
                        <a:rPr lang="ru-RU" sz="800" b="0" baseline="0" dirty="0" err="1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соц.пособие</a:t>
                      </a:r>
                      <a:r>
                        <a:rPr lang="ru-RU" sz="800" b="0" baseline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 и продолжают работать, а также в связи с поздним заключением договора страхования</a:t>
                      </a:r>
                      <a:endParaRPr lang="ru-RU" sz="800" b="0" dirty="0" smtClean="0">
                        <a:solidFill>
                          <a:srgbClr val="15335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648824"/>
                  </a:ext>
                </a:extLst>
              </a:tr>
              <a:tr h="244969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1 537 830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907 895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поступление на баланс основных средств</a:t>
                      </a:r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795696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Ремонт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312 047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239 273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25851"/>
                  </a:ext>
                </a:extLst>
              </a:tr>
              <a:tr h="2244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затраты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847 729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484 360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885769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9 142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4 735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414149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105 702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51 222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27764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13 385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12 035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02034"/>
                  </a:ext>
                </a:extLst>
              </a:tr>
              <a:tr h="240955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70 377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7 271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-89,7%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проведение конкурса в связи с отсутствием поставщиков, позднее заключение договора</a:t>
                      </a:r>
                      <a:endParaRPr lang="ru-RU" sz="800" b="0" i="0" u="none" strike="noStrike" kern="1200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93879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реализации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77 912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48 028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87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331 430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199 223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56021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водоотведения за 1 полугодие 2025 года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22357" y="413650"/>
            <a:ext cx="80629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14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0" y="11166"/>
            <a:ext cx="902394" cy="6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342786"/>
              </p:ext>
            </p:extLst>
          </p:nvPr>
        </p:nvGraphicFramePr>
        <p:xfrm>
          <a:off x="80495" y="713937"/>
          <a:ext cx="11726660" cy="602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890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663747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615305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712872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065955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911891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461631"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т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ч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239 782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161 846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20606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4 895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5 658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2888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08626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графику запланировано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второе полугодие </a:t>
                      </a:r>
                      <a:endParaRPr lang="ru-RU" sz="850" b="0" i="0" u="none" strike="noStrike" kern="1200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78624"/>
                  </a:ext>
                </a:extLst>
              </a:tr>
              <a:tr h="25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8 024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4 367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76501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35 215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19 962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5549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запасные части, инструменты, 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товары  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167 011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113 785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49379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38772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5.7.8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22 122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17 349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416828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периода,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всего, в т. ч.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872 819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472 487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2626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всего: в т. ч.: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872 766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472 461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650212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111 903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66 802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11352"/>
                  </a:ext>
                </a:extLst>
              </a:tr>
              <a:tr h="192396">
                <a:tc rowSpan="3"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налог, социальные</a:t>
                      </a:r>
                      <a:r>
                        <a:rPr lang="ru-RU" sz="85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отчисления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10 719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6 658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589686"/>
                  </a:ext>
                </a:extLst>
              </a:tr>
              <a:tr h="192396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 (ОСМС)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745475"/>
                  </a:ext>
                </a:extLst>
              </a:tr>
              <a:tr h="362577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 (ОПВР)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2 697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начисление проводится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работникам, родившимся после 01 января.1975</a:t>
                      </a:r>
                      <a:endParaRPr lang="ru-RU" sz="850" b="0" i="0" u="none" strike="noStrike" kern="1200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94186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707 705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375 900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88881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20 088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38281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12 654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6 334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35052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3 339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16595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10 382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5 753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51408"/>
                  </a:ext>
                </a:extLst>
              </a:tr>
              <a:tr h="2298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-79,2%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9544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37961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проведение конкурса в связи с отсутствием поставщиков, позднее заключение договора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49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запчасти,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хозтовары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канцтовары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5 621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74451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водоотведения за 1 полугодие 2025 года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000863" y="511605"/>
            <a:ext cx="806292" cy="2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9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52658" y="346348"/>
            <a:ext cx="1569973" cy="16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таблицы</a:t>
            </a:r>
            <a:endParaRPr lang="ru-RU" sz="10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" y="25006"/>
            <a:ext cx="902394" cy="6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0" y="6177038"/>
            <a:ext cx="12192000" cy="680962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467212"/>
              </p:ext>
            </p:extLst>
          </p:nvPr>
        </p:nvGraphicFramePr>
        <p:xfrm>
          <a:off x="201937" y="1463233"/>
          <a:ext cx="11788124" cy="41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49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499113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697914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382274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665261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589613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520320"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3476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-50,0%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67286"/>
                  </a:ext>
                </a:extLst>
              </a:tr>
              <a:tr h="4935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9 734 455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5 002 </a:t>
                      </a:r>
                      <a:r>
                        <a:rPr lang="ru-RU" sz="10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ru-RU" sz="10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728883"/>
                  </a:ext>
                </a:extLst>
              </a:tr>
              <a:tr h="4935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2 309 998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497 821</a:t>
                      </a:r>
                      <a:endParaRPr lang="ru-RU" sz="10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108626"/>
                  </a:ext>
                </a:extLst>
              </a:tr>
              <a:tr h="5284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12 044 452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5 500 474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678624"/>
                  </a:ext>
                </a:extLst>
              </a:tr>
              <a:tr h="725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услуг водоотведения, тыс.м3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149 974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77 160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76501"/>
                  </a:ext>
                </a:extLst>
              </a:tr>
              <a:tr h="9870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VII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средний, тенге/м3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без НДС с 1 февраля</a:t>
                      </a: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83,54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76,75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55497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водоотведения за 1 полугодие 2025 года</a:t>
            </a:r>
          </a:p>
        </p:txBody>
      </p:sp>
      <p:pic>
        <p:nvPicPr>
          <p:cNvPr id="8" name="Picture 2" descr="Администр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000863" y="511605"/>
            <a:ext cx="806292" cy="2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9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52658" y="346348"/>
            <a:ext cx="1569973" cy="16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таблицы</a:t>
            </a:r>
            <a:endParaRPr lang="ru-RU" sz="10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0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6396" y="6364036"/>
            <a:ext cx="12185603" cy="4939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34" y="4776868"/>
            <a:ext cx="2235017" cy="134199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90" y="134754"/>
            <a:ext cx="1276237" cy="92679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48032" y="1429999"/>
            <a:ext cx="8960051" cy="48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● </a:t>
            </a:r>
            <a:r>
              <a:rPr lang="ru-RU" sz="1200" b="1" dirty="0">
                <a:latin typeface="Arial" panose="020B0604020202020204" pitchFamily="34" charset="0"/>
              </a:rPr>
              <a:t>Тарифы Предприятию утверждены на пятилетний период 2025 – 2029 гг.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</a:t>
            </a:r>
            <a:r>
              <a:rPr lang="ru-RU" sz="120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ru-RU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Качество воды по всем показателям соответствует требованиям 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Процесс контроля качества воды осуществляется лабораторией Предприятия. В процессе обеззараживания воды используется безопасный и нетоксичный гипохлорит натрия.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Качество очистки сточных вод на канализационных очистных сооружениях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Все сточные воды принимаемые Предприятием проходят полную биологическую очистку. Качество очистки контролируется испытательной лабораторией Предприятия.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Ежедневно выполняются анализы сточных вод, поступающих на станцию аэрации, по химическим и бактериологическим показателям на всех этапах очистки.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Ежеквартально проводится мониторинг очищенных сточных вод в накопителях и водохранилищах.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4 центра обслуживания потребителей.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Для 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распломбировку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6" y="1453671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" y="3115269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kk-KZ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7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0" y="6215348"/>
            <a:ext cx="12192000" cy="64265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200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Основные финансово-экономические показатели деятельности </a:t>
            </a:r>
            <a:b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(отчет о прибылях и убытках) за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 полугодие 2025 года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7636"/>
              </p:ext>
            </p:extLst>
          </p:nvPr>
        </p:nvGraphicFramePr>
        <p:xfrm>
          <a:off x="251927" y="1669400"/>
          <a:ext cx="11676837" cy="360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63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8232803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425071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 за 1 полугодие </a:t>
                      </a:r>
                    </a:p>
                    <a:p>
                      <a:pPr algn="ctr"/>
                      <a:r>
                        <a:rPr lang="ru-RU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года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оперативный)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всего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22 448 415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от реализации услуг водоснабжения и водоотведения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17 325 665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Дополнительный доход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409 060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Прочий</a:t>
                      </a:r>
                      <a:r>
                        <a:rPr lang="ru-RU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доход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713 690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16 455 803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Корпоративный</a:t>
                      </a:r>
                      <a:r>
                        <a:rPr lang="ru-RU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подоходный налог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1 204 502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734326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результат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(прибыль/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убыток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4 788 110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90" y="134754"/>
            <a:ext cx="1276237" cy="926791"/>
          </a:xfrm>
          <a:prstGeom prst="rect">
            <a:avLst/>
          </a:prstGeo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kk-KZ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3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0" y="6288742"/>
            <a:ext cx="12191999" cy="569258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2931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192332"/>
            <a:ext cx="12192000" cy="664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объемам добычи и реализации воды за 1 полугодие 2025 года</a:t>
            </a:r>
            <a:endParaRPr lang="ru-RU" sz="15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55952"/>
              </p:ext>
            </p:extLst>
          </p:nvPr>
        </p:nvGraphicFramePr>
        <p:xfrm>
          <a:off x="96312" y="968528"/>
          <a:ext cx="11500114" cy="409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872">
                  <a:extLst>
                    <a:ext uri="{9D8B030D-6E8A-4147-A177-3AD203B41FA5}">
                      <a16:colId xmlns:a16="http://schemas.microsoft.com/office/drawing/2014/main" val="3305144682"/>
                    </a:ext>
                  </a:extLst>
                </a:gridCol>
                <a:gridCol w="7195137">
                  <a:extLst>
                    <a:ext uri="{9D8B030D-6E8A-4147-A177-3AD203B41FA5}">
                      <a16:colId xmlns:a16="http://schemas.microsoft.com/office/drawing/2014/main" val="3613749297"/>
                    </a:ext>
                  </a:extLst>
                </a:gridCol>
                <a:gridCol w="1389023">
                  <a:extLst>
                    <a:ext uri="{9D8B030D-6E8A-4147-A177-3AD203B41FA5}">
                      <a16:colId xmlns:a16="http://schemas.microsoft.com/office/drawing/2014/main" val="3281773279"/>
                    </a:ext>
                  </a:extLst>
                </a:gridCol>
                <a:gridCol w="2014082">
                  <a:extLst>
                    <a:ext uri="{9D8B030D-6E8A-4147-A177-3AD203B41FA5}">
                      <a16:colId xmlns:a16="http://schemas.microsoft.com/office/drawing/2014/main" val="882143576"/>
                    </a:ext>
                  </a:extLst>
                </a:gridCol>
              </a:tblGrid>
              <a:tr h="4243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изм.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за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полугодие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47251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и забор из подземных и поверхностных источников – всего, в т.ч.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тыс.м3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136 813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93257"/>
                  </a:ext>
                </a:extLst>
              </a:tr>
              <a:tr h="3157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подземные источники</a:t>
                      </a:r>
                      <a:endParaRPr lang="ru-RU" sz="1200" dirty="0" smtClean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тыс.м3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95 332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42467"/>
                  </a:ext>
                </a:extLst>
              </a:tr>
              <a:tr h="2811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поверхностные источники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1200" b="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41 481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5453"/>
                  </a:ext>
                </a:extLst>
              </a:tr>
              <a:tr h="4097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воды на собственные нужды 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183048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  <a:endParaRPr lang="ru-RU" sz="1200" b="0" i="0" u="none" strike="noStrike" dirty="0">
                        <a:solidFill>
                          <a:srgbClr val="1830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75177"/>
                  </a:ext>
                </a:extLst>
              </a:tr>
              <a:tr h="2695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</a:t>
                      </a:r>
                      <a:r>
                        <a:rPr lang="ru-RU" sz="1200" baseline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потери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1200" b="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35 356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49379"/>
                  </a:ext>
                </a:extLst>
              </a:tr>
              <a:tr h="269558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25,8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142701"/>
                  </a:ext>
                </a:extLst>
              </a:tr>
              <a:tr h="3279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Технологические</a:t>
                      </a:r>
                      <a:r>
                        <a:rPr lang="kk-KZ" sz="1200" baseline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</a:t>
                      </a: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воды при заборе</a:t>
                      </a:r>
                      <a:r>
                        <a:rPr lang="kk-KZ" sz="1200" baseline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подготовке воды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7 879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30776"/>
                  </a:ext>
                </a:extLst>
              </a:tr>
              <a:tr h="257813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183048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  <a:endParaRPr lang="ru-RU" sz="1200" b="0" i="0" u="none" strike="noStrike" dirty="0">
                        <a:solidFill>
                          <a:srgbClr val="1830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29575"/>
                  </a:ext>
                </a:extLst>
              </a:tr>
              <a:tr h="3332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Потери при подачи и распределении воды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1200" b="0" kern="1200" baseline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477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20239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183048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rgbClr val="1830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410569"/>
                  </a:ext>
                </a:extLst>
              </a:tr>
              <a:tr h="40972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Реализовано воды потребителям</a:t>
                      </a:r>
                      <a:endParaRPr lang="ru-RU" sz="1200" b="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101 215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38646"/>
                  </a:ext>
                </a:extLst>
              </a:tr>
            </a:tbl>
          </a:graphicData>
        </a:graphic>
      </p:graphicFrame>
      <p:pic>
        <p:nvPicPr>
          <p:cNvPr id="10" name="Picture 2" descr="Администр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4" y="14161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88" y="5627609"/>
            <a:ext cx="11647023" cy="555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НПА: Методика расчета производственных расходов и нормативных технических потерь при эксплуатации систем водоснабжения и водоотведения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утвержденная Приказом Председателя Агентства Республики Казахстан по делам строительства и жилищно-коммунального хозяйства от 29.12.2011 года №539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132" y="5169893"/>
            <a:ext cx="11578068" cy="555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расходы при заборе и подготовке воды и нормативные технические потери при подаче и распределении воды (нормативные технические потери) утверждены суммарно в размере 63 711 тыс.м3 или 26,1% на 2025 год (Приказ ДКРЕМ по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г.Алматы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17.12.2024 года №184-ОД)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8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0" y="6288742"/>
            <a:ext cx="12191999" cy="569258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6156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924026" y="0"/>
            <a:ext cx="11267974" cy="1111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Объемы предоставленных услуг водоснабжения и водоотведения</a:t>
            </a:r>
          </a:p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 полугодие 2025 года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104566"/>
              </p:ext>
            </p:extLst>
          </p:nvPr>
        </p:nvGraphicFramePr>
        <p:xfrm>
          <a:off x="289249" y="1210254"/>
          <a:ext cx="11528940" cy="4980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00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8299355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2206585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</a:tblGrid>
              <a:tr h="1065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1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79937">
                <a:tc gridSpan="2">
                  <a:txBody>
                    <a:bodyPr/>
                    <a:lstStyle/>
                    <a:p>
                      <a:pPr algn="l" fontAlgn="ctr">
                        <a:tabLst/>
                      </a:pP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Объем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 услуг водоснабжения – всего, в </a:t>
                      </a:r>
                      <a:r>
                        <a:rPr lang="ru-RU" sz="105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101 215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02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55 025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881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26 888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17351"/>
                  </a:ext>
                </a:extLst>
              </a:tr>
              <a:tr h="18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15 686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организации, содержащиеся за счет бюджетных средств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199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Объем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 услуг водоотведения – всего, в </a:t>
                      </a:r>
                      <a:r>
                        <a:rPr lang="ru-RU" sz="105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77 160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65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52 489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804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4 746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963448"/>
                  </a:ext>
                </a:extLst>
              </a:tr>
              <a:tr h="385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15 357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организации, содержащиеся за счет бюджетных средств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kk-KZ" dirty="0" smtClean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1" y="6359133"/>
            <a:ext cx="12192000" cy="49886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111746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6808" y="2696"/>
            <a:ext cx="9505950" cy="1104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Проводимые мероприятия для улучшения качества обслуживания потребителей услуг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115" y="1111746"/>
            <a:ext cx="11689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январе 2023 года внедрены цифровые технологии для повышения качества, производительности и интерактивности городских служб, снижение расходов и потребление ресурсов, улучшение связи между городскими жителями и государством, в городе Алматы запущен </a:t>
            </a:r>
            <a:r>
              <a:rPr lang="ru-RU" sz="1200" b="1" dirty="0" err="1">
                <a:solidFill>
                  <a:srgbClr val="15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проактивный</a:t>
            </a:r>
            <a:r>
              <a:rPr lang="ru-RU" sz="1200" b="1" dirty="0">
                <a:solidFill>
                  <a:srgbClr val="15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портал IALMA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(автоматизированная выдача разрешительных документов коммунальными службами) по аналогии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iQala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города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-Султан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15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IALMA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это новый формат взаимодействия жителей города и городских властей,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объединяет в себе оказание коммунальных услуг физическим и юридическим лицам по принципу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«Одного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окна». Данный проект введен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 исполнение поручения Президента РК К.К.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Токаева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9 июня 2020 года № 20-61-12.87 в целях масштабирования положительного опыта столичного центра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 I-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Qala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регионах, а также в целях исключения административных барьеров и снижения коррупционных рисков. На данный момент пользователем ГКП «Алматы Су» через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проактивный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портал IALMA отработано уведомлений о заключении договоров на предоставление коммунальных услуг по водоснабжению и водоотведению при смене собственника недвижимости  порядка 25 000 заявок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9" y="3027780"/>
            <a:ext cx="11412000" cy="3169644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kk-KZ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3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3326523"/>
            <a:ext cx="12192000" cy="2940269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altLang="ru-RU" sz="18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Отчет</a:t>
            </a:r>
            <a:endParaRPr lang="ru-RU" altLang="ru-RU" sz="18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по итогам </a:t>
            </a:r>
            <a:r>
              <a:rPr lang="ru-RU" altLang="ru-RU" sz="18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 полугодия 2025 </a:t>
            </a: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на праве хозяйственного ведения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«Алматы Су</a:t>
            </a:r>
            <a:r>
              <a:rPr lang="en-US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Управления энергетики и водоснабжения города Алматы</a:t>
            </a:r>
          </a:p>
        </p:txBody>
      </p:sp>
      <p:pic>
        <p:nvPicPr>
          <p:cNvPr id="3" name="Picture 2" descr="Админи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3" y="165539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670033"/>
            <a:ext cx="12192000" cy="2656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Энергетика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b="1" dirty="0" smtClean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"Алматы Су"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кәсіпорнының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2025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1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</a:t>
            </a:r>
            <a:r>
              <a:rPr lang="kk-KZ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лдығының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қорытындысы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b="1" dirty="0" smtClean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endParaRPr lang="ru-RU" altLang="ru-RU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сметалардың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бағдарламаларды</a:t>
            </a:r>
            <a:r>
              <a:rPr lang="kk-KZ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ң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endParaRPr lang="ru-RU" altLang="ru-RU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507107"/>
              </p:ext>
            </p:extLst>
          </p:nvPr>
        </p:nvGraphicFramePr>
        <p:xfrm>
          <a:off x="6471920" y="1909158"/>
          <a:ext cx="5157100" cy="47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32162"/>
              </p:ext>
            </p:extLst>
          </p:nvPr>
        </p:nvGraphicFramePr>
        <p:xfrm>
          <a:off x="467360" y="1909158"/>
          <a:ext cx="5232400" cy="48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682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7048" y="386335"/>
            <a:ext cx="1071749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1" y="1371370"/>
            <a:ext cx="5232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способах платежей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1920" y="1262827"/>
            <a:ext cx="51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Способы получения потребителями счет-квитанций и счетов-фактур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88330" y="292544"/>
            <a:ext cx="1070367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4068" y="1217769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566795" y="1543474"/>
            <a:ext cx="1591641" cy="2271360"/>
            <a:chOff x="2267744" y="586145"/>
            <a:chExt cx="1635125" cy="3144837"/>
          </a:xfrm>
        </p:grpSpPr>
        <p:grpSp>
          <p:nvGrpSpPr>
            <p:cNvPr id="10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12" name="Рисунок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Рисунок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2408031" y="1544218"/>
            <a:ext cx="1464663" cy="2326719"/>
            <a:chOff x="3414270" y="937749"/>
            <a:chExt cx="1304309" cy="2246199"/>
          </a:xfrm>
        </p:grpSpPr>
        <p:pic>
          <p:nvPicPr>
            <p:cNvPr id="15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17" name="Рисунок 1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Группа 17"/>
          <p:cNvGrpSpPr>
            <a:grpSpLocks/>
          </p:cNvGrpSpPr>
          <p:nvPr/>
        </p:nvGrpSpPr>
        <p:grpSpPr bwMode="auto">
          <a:xfrm>
            <a:off x="4293008" y="1503185"/>
            <a:ext cx="1406523" cy="2360650"/>
            <a:chOff x="7046482" y="514796"/>
            <a:chExt cx="1304309" cy="2246199"/>
          </a:xfrm>
        </p:grpSpPr>
        <p:pic>
          <p:nvPicPr>
            <p:cNvPr id="20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22" name="Рисунок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26" name="Группа 21"/>
          <p:cNvGrpSpPr>
            <a:grpSpLocks/>
          </p:cNvGrpSpPr>
          <p:nvPr/>
        </p:nvGrpSpPr>
        <p:grpSpPr bwMode="auto">
          <a:xfrm>
            <a:off x="6096000" y="1529542"/>
            <a:ext cx="1384206" cy="2285292"/>
            <a:chOff x="4788024" y="3792543"/>
            <a:chExt cx="1304309" cy="2246199"/>
          </a:xfrm>
        </p:grpSpPr>
        <p:pic>
          <p:nvPicPr>
            <p:cNvPr id="27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8027557" y="1579992"/>
            <a:ext cx="358477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 мобильном приложении предусмотрены следующие функции: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передача показаний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заявка на опломбировку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заявка на </a:t>
            </a:r>
            <a:r>
              <a:rPr lang="ru-RU" altLang="ru-RU" sz="14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400" dirty="0">
                <a:latin typeface="Arial" panose="020B0604020202020204" pitchFamily="34" charset="0"/>
              </a:rPr>
              <a:t>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реестр действующих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расшифровка начислений;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расшифровка оплаты и др. документы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2205" y="3925119"/>
            <a:ext cx="11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Потребители услуг имеют возможность передавать показания с приборов учета через приложение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 тел.: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8 747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377 74 44 для жителей, проживающих в многоквартирных жилых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домах;  8 708 101 20 31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жителей, проживающих в индивидуальных жилых домах.</a:t>
            </a: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153636367"/>
              </p:ext>
            </p:extLst>
          </p:nvPr>
        </p:nvGraphicFramePr>
        <p:xfrm>
          <a:off x="710468" y="4839085"/>
          <a:ext cx="3582540" cy="118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2632265447"/>
              </p:ext>
            </p:extLst>
          </p:nvPr>
        </p:nvGraphicFramePr>
        <p:xfrm>
          <a:off x="4647898" y="4440966"/>
          <a:ext cx="3879575" cy="215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621828279"/>
              </p:ext>
            </p:extLst>
          </p:nvPr>
        </p:nvGraphicFramePr>
        <p:xfrm>
          <a:off x="9374537" y="4909607"/>
          <a:ext cx="2237799" cy="116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kk-KZ" dirty="0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2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394235" y="385407"/>
            <a:ext cx="7435160" cy="3340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Оснащенность приборами учета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48481"/>
              </p:ext>
            </p:extLst>
          </p:nvPr>
        </p:nvGraphicFramePr>
        <p:xfrm>
          <a:off x="275907" y="1442679"/>
          <a:ext cx="11640186" cy="4408237"/>
        </p:xfrm>
        <a:graphic>
          <a:graphicData uri="http://schemas.openxmlformats.org/drawingml/2006/table">
            <a:tbl>
              <a:tblPr firstRow="1" bandRow="1"/>
              <a:tblGrid>
                <a:gridCol w="1940031">
                  <a:extLst>
                    <a:ext uri="{9D8B030D-6E8A-4147-A177-3AD203B41FA5}">
                      <a16:colId xmlns:a16="http://schemas.microsoft.com/office/drawing/2014/main" val="475910428"/>
                    </a:ext>
                  </a:extLst>
                </a:gridCol>
                <a:gridCol w="1868382">
                  <a:extLst>
                    <a:ext uri="{9D8B030D-6E8A-4147-A177-3AD203B41FA5}">
                      <a16:colId xmlns:a16="http://schemas.microsoft.com/office/drawing/2014/main" val="282771669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39434866"/>
                    </a:ext>
                  </a:extLst>
                </a:gridCol>
                <a:gridCol w="1940031">
                  <a:extLst>
                    <a:ext uri="{9D8B030D-6E8A-4147-A177-3AD203B41FA5}">
                      <a16:colId xmlns:a16="http://schemas.microsoft.com/office/drawing/2014/main" val="3068371231"/>
                    </a:ext>
                  </a:extLst>
                </a:gridCol>
                <a:gridCol w="1940031">
                  <a:extLst>
                    <a:ext uri="{9D8B030D-6E8A-4147-A177-3AD203B41FA5}">
                      <a16:colId xmlns:a16="http://schemas.microsoft.com/office/drawing/2014/main" val="4272800213"/>
                    </a:ext>
                  </a:extLst>
                </a:gridCol>
                <a:gridCol w="1940031">
                  <a:extLst>
                    <a:ext uri="{9D8B030D-6E8A-4147-A177-3AD203B41FA5}">
                      <a16:colId xmlns:a16="http://schemas.microsoft.com/office/drawing/2014/main" val="307775181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Группы Потребителей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Всего домов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Дома и квартиры,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Всего ПУ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 работе 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96564"/>
                  </a:ext>
                </a:extLst>
              </a:tr>
              <a:tr h="30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и квартир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оснащенные ПУ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 Выведены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99920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физические лица, 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600 617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455 324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557 298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427 217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97056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числе;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/130 081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423366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Многоквартирные жилые дома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486 077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369 419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468 008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363 524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31982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104 484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4852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Индивидуальные жилые строения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114 540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85 905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89 290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63 699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268273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25 597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44180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Юридические лица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29 327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35 970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35 970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35 970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42557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65181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Бюджетные организации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40683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42649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Всего:</a:t>
                      </a:r>
                    </a:p>
                  </a:txBody>
                  <a:tcPr marL="7200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630 791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493 189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595 163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465 082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95241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/ 130 081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9838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3963" y="6095731"/>
            <a:ext cx="11722130" cy="4765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i="1" dirty="0">
                <a:ln w="0"/>
                <a:latin typeface="Arial" panose="020B0604020202020204" pitchFamily="34" charset="0"/>
              </a:rPr>
              <a:t>По состоянию на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1.07.2025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года из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630 791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потребителей ГКП «Алматы Су»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493 189 (88 %) 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потребителей имеют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595 163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установленных приборов учета, из них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465 082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(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78%)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находятся в рабочем состоянии.</a:t>
            </a: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0" y="6251423"/>
            <a:ext cx="12192000" cy="610109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75980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                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Динамика оснащенности индивидуальными приборами учета воды среди физических лиц</a:t>
            </a:r>
            <a:endParaRPr lang="en-GB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554857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9012149" y="5160770"/>
          <a:ext cx="2349962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Объект 2"/>
          <p:cNvSpPr txBox="1">
            <a:spLocks/>
          </p:cNvSpPr>
          <p:nvPr/>
        </p:nvSpPr>
        <p:spPr>
          <a:xfrm>
            <a:off x="890905" y="1587361"/>
            <a:ext cx="10691495" cy="995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5963" algn="just">
              <a:spcBef>
                <a:spcPts val="0"/>
              </a:spcBef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ввода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действие с 1 сентября 2024 года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дифференцированных тарифов для населения, а также с 1 января 2025 года новых размеров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плат для потребителей, не имеющих приборов учета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воды, наблюдается ежемесячный прирост уровня оснащенности индивидуальными приборами учета воды (с 62,0% до 74,56%) для потребителей многоквартирного сектора и (с 68,8% до 76,22%) для жителей частного сектора.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104964"/>
              </p:ext>
            </p:extLst>
          </p:nvPr>
        </p:nvGraphicFramePr>
        <p:xfrm>
          <a:off x="1129959" y="2544191"/>
          <a:ext cx="9505948" cy="341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kk-KZ" dirty="0" smtClean="0"/>
              <a:t>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5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7048" y="346226"/>
            <a:ext cx="1071749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по количеству приборов учета с передачей данных через GSM-модем 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 группе потребителей - Юридические лица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3728"/>
              </p:ext>
            </p:extLst>
          </p:nvPr>
        </p:nvGraphicFramePr>
        <p:xfrm>
          <a:off x="417600" y="1544090"/>
          <a:ext cx="11367133" cy="4557841"/>
        </p:xfrm>
        <a:graphic>
          <a:graphicData uri="http://schemas.openxmlformats.org/drawingml/2006/table">
            <a:tbl>
              <a:tblPr/>
              <a:tblGrid>
                <a:gridCol w="898582">
                  <a:extLst>
                    <a:ext uri="{9D8B030D-6E8A-4147-A177-3AD203B41FA5}">
                      <a16:colId xmlns:a16="http://schemas.microsoft.com/office/drawing/2014/main" val="89069760"/>
                    </a:ext>
                  </a:extLst>
                </a:gridCol>
                <a:gridCol w="3174640">
                  <a:extLst>
                    <a:ext uri="{9D8B030D-6E8A-4147-A177-3AD203B41FA5}">
                      <a16:colId xmlns:a16="http://schemas.microsoft.com/office/drawing/2014/main" val="3584944364"/>
                    </a:ext>
                  </a:extLst>
                </a:gridCol>
                <a:gridCol w="3315414">
                  <a:extLst>
                    <a:ext uri="{9D8B030D-6E8A-4147-A177-3AD203B41FA5}">
                      <a16:colId xmlns:a16="http://schemas.microsoft.com/office/drawing/2014/main" val="3366261243"/>
                    </a:ext>
                  </a:extLst>
                </a:gridCol>
                <a:gridCol w="3978497">
                  <a:extLst>
                    <a:ext uri="{9D8B030D-6E8A-4147-A177-3AD203B41FA5}">
                      <a16:colId xmlns:a16="http://schemas.microsoft.com/office/drawing/2014/main" val="339407982"/>
                    </a:ext>
                  </a:extLst>
                </a:gridCol>
              </a:tblGrid>
              <a:tr h="604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Административный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всего ИПУ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ИПУ с ДСП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50324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 состоянию на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01.07.2025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г.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886574"/>
                  </a:ext>
                </a:extLst>
              </a:tr>
              <a:tr h="30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Алатауский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311609"/>
                  </a:ext>
                </a:extLst>
              </a:tr>
              <a:tr h="30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Алмалинский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307714"/>
                  </a:ext>
                </a:extLst>
              </a:tr>
              <a:tr h="30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Ауэзовский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291913"/>
                  </a:ext>
                </a:extLst>
              </a:tr>
              <a:tr h="571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Бостандыкский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598607"/>
                  </a:ext>
                </a:extLst>
              </a:tr>
              <a:tr h="30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Жетысуский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16231"/>
                  </a:ext>
                </a:extLst>
              </a:tr>
              <a:tr h="571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Медеуский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Талгарский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923433"/>
                  </a:ext>
                </a:extLst>
              </a:tr>
              <a:tr h="425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Наурызбайский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Карасайский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053409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Турксибский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Илийский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752095"/>
                  </a:ext>
                </a:extLst>
              </a:tr>
              <a:tr h="3038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35 062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13 051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2261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77" t="4356" r="15738" b="28201"/>
          <a:stretch/>
        </p:blipFill>
        <p:spPr>
          <a:xfrm>
            <a:off x="0" y="6256421"/>
            <a:ext cx="12191999" cy="601579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55001"/>
              </p:ext>
            </p:extLst>
          </p:nvPr>
        </p:nvGraphicFramePr>
        <p:xfrm>
          <a:off x="87389" y="1555681"/>
          <a:ext cx="11881320" cy="2296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950">
                  <a:extLst>
                    <a:ext uri="{9D8B030D-6E8A-4147-A177-3AD203B41FA5}">
                      <a16:colId xmlns:a16="http://schemas.microsoft.com/office/drawing/2014/main" val="1708872349"/>
                    </a:ext>
                  </a:extLst>
                </a:gridCol>
                <a:gridCol w="2501121">
                  <a:extLst>
                    <a:ext uri="{9D8B030D-6E8A-4147-A177-3AD203B41FA5}">
                      <a16:colId xmlns:a16="http://schemas.microsoft.com/office/drawing/2014/main" val="221299819"/>
                    </a:ext>
                  </a:extLst>
                </a:gridCol>
                <a:gridCol w="1207418">
                  <a:extLst>
                    <a:ext uri="{9D8B030D-6E8A-4147-A177-3AD203B41FA5}">
                      <a16:colId xmlns:a16="http://schemas.microsoft.com/office/drawing/2014/main" val="204584900"/>
                    </a:ext>
                  </a:extLst>
                </a:gridCol>
                <a:gridCol w="1180293">
                  <a:extLst>
                    <a:ext uri="{9D8B030D-6E8A-4147-A177-3AD203B41FA5}">
                      <a16:colId xmlns:a16="http://schemas.microsoft.com/office/drawing/2014/main" val="4088914457"/>
                    </a:ext>
                  </a:extLst>
                </a:gridCol>
                <a:gridCol w="1046669">
                  <a:extLst>
                    <a:ext uri="{9D8B030D-6E8A-4147-A177-3AD203B41FA5}">
                      <a16:colId xmlns:a16="http://schemas.microsoft.com/office/drawing/2014/main" val="3288471113"/>
                    </a:ext>
                  </a:extLst>
                </a:gridCol>
                <a:gridCol w="1214298">
                  <a:extLst>
                    <a:ext uri="{9D8B030D-6E8A-4147-A177-3AD203B41FA5}">
                      <a16:colId xmlns:a16="http://schemas.microsoft.com/office/drawing/2014/main" val="2711269828"/>
                    </a:ext>
                  </a:extLst>
                </a:gridCol>
                <a:gridCol w="1390107">
                  <a:extLst>
                    <a:ext uri="{9D8B030D-6E8A-4147-A177-3AD203B41FA5}">
                      <a16:colId xmlns:a16="http://schemas.microsoft.com/office/drawing/2014/main" val="2612264776"/>
                    </a:ext>
                  </a:extLst>
                </a:gridCol>
                <a:gridCol w="1488232">
                  <a:extLst>
                    <a:ext uri="{9D8B030D-6E8A-4147-A177-3AD203B41FA5}">
                      <a16:colId xmlns:a16="http://schemas.microsoft.com/office/drawing/2014/main" val="1137645379"/>
                    </a:ext>
                  </a:extLst>
                </a:gridCol>
                <a:gridCol w="1488232">
                  <a:extLst>
                    <a:ext uri="{9D8B030D-6E8A-4147-A177-3AD203B41FA5}">
                      <a16:colId xmlns:a16="http://schemas.microsoft.com/office/drawing/2014/main" val="338700101"/>
                    </a:ext>
                  </a:extLst>
                </a:gridCol>
              </a:tblGrid>
              <a:tr h="445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организации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 договоры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КСК по единому платежу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МЖД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14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26 074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64 964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87 385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4 288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97 259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87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104 291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5 951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114 338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827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112 215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5 256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124 121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87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27 644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15 787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45 585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46 812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19 114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70 775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56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Карасайский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38 246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12 474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52 654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4030"/>
                  </a:ext>
                </a:extLst>
              </a:tr>
              <a:tr h="276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33 131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25 596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61 095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036416"/>
                  </a:ext>
                </a:extLst>
              </a:tr>
              <a:tr h="24146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18536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28 795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486 077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630 791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4832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68828"/>
              </p:ext>
            </p:extLst>
          </p:nvPr>
        </p:nvGraphicFramePr>
        <p:xfrm>
          <a:off x="119336" y="4206084"/>
          <a:ext cx="11881320" cy="2314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10">
                  <a:extLst>
                    <a:ext uri="{9D8B030D-6E8A-4147-A177-3AD203B41FA5}">
                      <a16:colId xmlns:a16="http://schemas.microsoft.com/office/drawing/2014/main" val="1375358551"/>
                    </a:ext>
                  </a:extLst>
                </a:gridCol>
                <a:gridCol w="2441262">
                  <a:extLst>
                    <a:ext uri="{9D8B030D-6E8A-4147-A177-3AD203B41FA5}">
                      <a16:colId xmlns:a16="http://schemas.microsoft.com/office/drawing/2014/main" val="1221783461"/>
                    </a:ext>
                  </a:extLst>
                </a:gridCol>
                <a:gridCol w="1232398">
                  <a:extLst>
                    <a:ext uri="{9D8B030D-6E8A-4147-A177-3AD203B41FA5}">
                      <a16:colId xmlns:a16="http://schemas.microsoft.com/office/drawing/2014/main" val="1244168560"/>
                    </a:ext>
                  </a:extLst>
                </a:gridCol>
                <a:gridCol w="1155315">
                  <a:extLst>
                    <a:ext uri="{9D8B030D-6E8A-4147-A177-3AD203B41FA5}">
                      <a16:colId xmlns:a16="http://schemas.microsoft.com/office/drawing/2014/main" val="3663561451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822050781"/>
                    </a:ext>
                  </a:extLst>
                </a:gridCol>
                <a:gridCol w="1214298">
                  <a:extLst>
                    <a:ext uri="{9D8B030D-6E8A-4147-A177-3AD203B41FA5}">
                      <a16:colId xmlns:a16="http://schemas.microsoft.com/office/drawing/2014/main" val="2297976058"/>
                    </a:ext>
                  </a:extLst>
                </a:gridCol>
                <a:gridCol w="1390107">
                  <a:extLst>
                    <a:ext uri="{9D8B030D-6E8A-4147-A177-3AD203B41FA5}">
                      <a16:colId xmlns:a16="http://schemas.microsoft.com/office/drawing/2014/main" val="2750613801"/>
                    </a:ext>
                  </a:extLst>
                </a:gridCol>
                <a:gridCol w="1488231">
                  <a:extLst>
                    <a:ext uri="{9D8B030D-6E8A-4147-A177-3AD203B41FA5}">
                      <a16:colId xmlns:a16="http://schemas.microsoft.com/office/drawing/2014/main" val="2298299442"/>
                    </a:ext>
                  </a:extLst>
                </a:gridCol>
                <a:gridCol w="1488231">
                  <a:extLst>
                    <a:ext uri="{9D8B030D-6E8A-4147-A177-3AD203B41FA5}">
                      <a16:colId xmlns:a16="http://schemas.microsoft.com/office/drawing/2014/main" val="2934526792"/>
                    </a:ext>
                  </a:extLst>
                </a:gridCol>
              </a:tblGrid>
              <a:tr h="328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организации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 договоры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КСК по единому платежу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МЖД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47853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8 806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73657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87 362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96834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111 904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9080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121 038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44845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27 463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5 632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35 315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94008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46 804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8 190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59 798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77373"/>
                  </a:ext>
                </a:extLst>
              </a:tr>
              <a:tr h="22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Карасайский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38 316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5 412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584992"/>
                  </a:ext>
                </a:extLst>
              </a:tr>
              <a:tr h="190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6 795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42 498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52643"/>
                  </a:ext>
                </a:extLst>
              </a:tr>
              <a:tr h="23666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18536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29 085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485 790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41 673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557 680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703327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1122823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" y="-16165"/>
            <a:ext cx="12192000" cy="106890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Количество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729" y="1177818"/>
            <a:ext cx="10928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количестве потребителей по услуге водоснабжения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118" y="3878544"/>
            <a:ext cx="10895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количестве потребителей по услуге водоотведения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68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1468" y="1148467"/>
            <a:ext cx="878847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Расформирование коллективов жильцов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60530"/>
              </p:ext>
            </p:extLst>
          </p:nvPr>
        </p:nvGraphicFramePr>
        <p:xfrm>
          <a:off x="376381" y="1544091"/>
          <a:ext cx="11439237" cy="2352710"/>
        </p:xfrm>
        <a:graphic>
          <a:graphicData uri="http://schemas.openxmlformats.org/drawingml/2006/table">
            <a:tbl>
              <a:tblPr/>
              <a:tblGrid>
                <a:gridCol w="754019">
                  <a:extLst>
                    <a:ext uri="{9D8B030D-6E8A-4147-A177-3AD203B41FA5}">
                      <a16:colId xmlns:a16="http://schemas.microsoft.com/office/drawing/2014/main" val="662026063"/>
                    </a:ext>
                  </a:extLst>
                </a:gridCol>
                <a:gridCol w="3225600">
                  <a:extLst>
                    <a:ext uri="{9D8B030D-6E8A-4147-A177-3AD203B41FA5}">
                      <a16:colId xmlns:a16="http://schemas.microsoft.com/office/drawing/2014/main" val="2813033458"/>
                    </a:ext>
                  </a:extLst>
                </a:gridCol>
                <a:gridCol w="2382310">
                  <a:extLst>
                    <a:ext uri="{9D8B030D-6E8A-4147-A177-3AD203B41FA5}">
                      <a16:colId xmlns:a16="http://schemas.microsoft.com/office/drawing/2014/main" val="1387028002"/>
                    </a:ext>
                  </a:extLst>
                </a:gridCol>
                <a:gridCol w="3425653">
                  <a:extLst>
                    <a:ext uri="{9D8B030D-6E8A-4147-A177-3AD203B41FA5}">
                      <a16:colId xmlns:a16="http://schemas.microsoft.com/office/drawing/2014/main" val="576752861"/>
                    </a:ext>
                  </a:extLst>
                </a:gridCol>
                <a:gridCol w="1651655">
                  <a:extLst>
                    <a:ext uri="{9D8B030D-6E8A-4147-A177-3AD203B41FA5}">
                      <a16:colId xmlns:a16="http://schemas.microsoft.com/office/drawing/2014/main" val="526434960"/>
                    </a:ext>
                  </a:extLst>
                </a:gridCol>
              </a:tblGrid>
              <a:tr h="1432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Административный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район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Коллективные договоры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снижения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635350"/>
                  </a:ext>
                </a:extLst>
              </a:tr>
              <a:tr h="360268"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 состоянию на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01.01.2024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 состоянию на 01.07.2025 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20963"/>
                  </a:ext>
                </a:extLst>
              </a:tr>
              <a:tr h="15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Алатауский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76689"/>
                  </a:ext>
                </a:extLst>
              </a:tr>
              <a:tr h="15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Алмалинский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898287"/>
                  </a:ext>
                </a:extLst>
              </a:tr>
              <a:tr h="15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Ауэзовский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44580"/>
                  </a:ext>
                </a:extLst>
              </a:tr>
              <a:tr h="192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Бостандыкский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455289"/>
                  </a:ext>
                </a:extLst>
              </a:tr>
              <a:tr h="15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Жетысуский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10112"/>
                  </a:ext>
                </a:extLst>
              </a:tr>
              <a:tr h="241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Медеуский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Талгарский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178676"/>
                  </a:ext>
                </a:extLst>
              </a:tr>
              <a:tr h="301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Наурызбайский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Карасайский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210"/>
                  </a:ext>
                </a:extLst>
              </a:tr>
              <a:tr h="284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Турксибский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Илийский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86388"/>
                  </a:ext>
                </a:extLst>
              </a:tr>
              <a:tr h="14323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ИТОГО</a:t>
                      </a:r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21,71%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32759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046018" y="3957933"/>
            <a:ext cx="10738715" cy="3663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Открытие новых лицевых счетов по многоквартирному сектору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37991"/>
              </p:ext>
            </p:extLst>
          </p:nvPr>
        </p:nvGraphicFramePr>
        <p:xfrm>
          <a:off x="2479964" y="4272598"/>
          <a:ext cx="7377545" cy="2218692"/>
        </p:xfrm>
        <a:graphic>
          <a:graphicData uri="http://schemas.openxmlformats.org/drawingml/2006/table">
            <a:tbl>
              <a:tblPr/>
              <a:tblGrid>
                <a:gridCol w="530801">
                  <a:extLst>
                    <a:ext uri="{9D8B030D-6E8A-4147-A177-3AD203B41FA5}">
                      <a16:colId xmlns:a16="http://schemas.microsoft.com/office/drawing/2014/main" val="3319138148"/>
                    </a:ext>
                  </a:extLst>
                </a:gridCol>
                <a:gridCol w="4150124">
                  <a:extLst>
                    <a:ext uri="{9D8B030D-6E8A-4147-A177-3AD203B41FA5}">
                      <a16:colId xmlns:a16="http://schemas.microsoft.com/office/drawing/2014/main" val="909228338"/>
                    </a:ext>
                  </a:extLst>
                </a:gridCol>
                <a:gridCol w="2696620">
                  <a:extLst>
                    <a:ext uri="{9D8B030D-6E8A-4147-A177-3AD203B41FA5}">
                      <a16:colId xmlns:a16="http://schemas.microsoft.com/office/drawing/2014/main" val="2940215562"/>
                    </a:ext>
                  </a:extLst>
                </a:gridCol>
              </a:tblGrid>
              <a:tr h="1745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лицевых счетов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2200"/>
                  </a:ext>
                </a:extLst>
              </a:tr>
              <a:tr h="238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период с января по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2025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09525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3 652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479684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068320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514163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66112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778849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830453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Карасайский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07126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Илийский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841788"/>
                  </a:ext>
                </a:extLst>
              </a:tr>
              <a:tr h="18901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ИТОГО</a:t>
                      </a:r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14 569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47556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189409" y="361109"/>
            <a:ext cx="7452592" cy="3663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Информация по потребителям 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79244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830434" y="-92852"/>
            <a:ext cx="9505950" cy="693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Перспективы деятельности 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 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тарифов на услуги водоснабжения и водоотведения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65463" y="792448"/>
            <a:ext cx="11861074" cy="600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ru-RU" sz="1800" dirty="0">
                <a:latin typeface="Arial" charset="0"/>
              </a:rPr>
              <a:t>	</a:t>
            </a:r>
            <a:r>
              <a:rPr lang="ru-RU" sz="1250" dirty="0" smtClean="0">
                <a:latin typeface="Arial" charset="0"/>
              </a:rPr>
              <a:t>На новый тарифный период 2025 - 2029 гг. утверждены тарифы на услуги водоснабжения и водоотведения по трем группам потребителей с разбивкой по годам, при этом для 1 группы потребителей услуг водоснабжения сохраняется дифференциация по </a:t>
            </a:r>
            <a:r>
              <a:rPr lang="ru-RU" sz="1250" dirty="0">
                <a:latin typeface="Arial" charset="0"/>
              </a:rPr>
              <a:t>подгруппам </a:t>
            </a:r>
            <a:r>
              <a:rPr lang="ru-RU" sz="1250" dirty="0" smtClean="0">
                <a:latin typeface="Arial" charset="0"/>
              </a:rPr>
              <a:t> </a:t>
            </a:r>
            <a:r>
              <a:rPr lang="ru-RU" sz="1250" dirty="0">
                <a:latin typeface="Arial" charset="0"/>
              </a:rPr>
              <a:t>в зависимости от объемов потребления </a:t>
            </a:r>
            <a:r>
              <a:rPr lang="ru-RU" sz="1250" dirty="0" smtClean="0">
                <a:latin typeface="Arial" charset="0"/>
              </a:rPr>
              <a:t>(введена с 1 сентября 2024 года). </a:t>
            </a:r>
            <a:endParaRPr lang="ru-RU" sz="1250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ru-RU" sz="1250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ru-RU" sz="14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>
                <a:latin typeface="Arial" charset="0"/>
              </a:rPr>
              <a:t>	</a:t>
            </a:r>
            <a:r>
              <a:rPr lang="ru-RU" altLang="ru-RU" sz="1200" dirty="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</a:pPr>
            <a:endParaRPr lang="ru-RU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	Д</a:t>
            </a:r>
            <a:r>
              <a:rPr lang="ru-RU" altLang="ru-RU" sz="1250" dirty="0" smtClean="0">
                <a:latin typeface="Arial" charset="0"/>
              </a:rPr>
              <a:t>ифференциация тарифа на услуги водоснабжения 1 группы потребителей по 4 подгруппам в </a:t>
            </a:r>
            <a:r>
              <a:rPr lang="ru-RU" altLang="ru-RU" sz="1250" dirty="0">
                <a:latin typeface="Arial" charset="0"/>
              </a:rPr>
              <a:t>зависимости от объемов потребления физическими лицами, для следующих категорий </a:t>
            </a:r>
            <a:r>
              <a:rPr lang="ru-RU" altLang="ru-RU" sz="1250" dirty="0" smtClean="0">
                <a:latin typeface="Arial" charset="0"/>
              </a:rPr>
              <a:t>потребителей:  1 подгруппа </a:t>
            </a:r>
            <a:r>
              <a:rPr lang="ru-RU" altLang="ru-RU" sz="1250" dirty="0">
                <a:latin typeface="Arial" charset="0"/>
              </a:rPr>
              <a:t>– до 3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в месяц на 1 </a:t>
            </a:r>
            <a:r>
              <a:rPr lang="ru-RU" altLang="ru-RU" sz="1250" dirty="0" smtClean="0">
                <a:latin typeface="Arial" charset="0"/>
              </a:rPr>
              <a:t>человека (коэффициент 1,0);  2 </a:t>
            </a:r>
            <a:r>
              <a:rPr lang="ru-RU" altLang="ru-RU" sz="1250" dirty="0">
                <a:latin typeface="Arial" charset="0"/>
              </a:rPr>
              <a:t>подгруппа </a:t>
            </a:r>
            <a:r>
              <a:rPr lang="ru-RU" altLang="ru-RU" sz="1250" dirty="0" smtClean="0">
                <a:latin typeface="Arial" charset="0"/>
              </a:rPr>
              <a:t>– свыше </a:t>
            </a:r>
            <a:r>
              <a:rPr lang="ru-RU" altLang="ru-RU" sz="1250" dirty="0">
                <a:latin typeface="Arial" charset="0"/>
              </a:rPr>
              <a:t>3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до 5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в месяц на 1 </a:t>
            </a:r>
            <a:r>
              <a:rPr lang="ru-RU" altLang="ru-RU" sz="1250" dirty="0" smtClean="0">
                <a:latin typeface="Arial" charset="0"/>
              </a:rPr>
              <a:t>человека (коэффициент 1,2 к тарифу первой группы);  3 </a:t>
            </a:r>
            <a:r>
              <a:rPr lang="ru-RU" altLang="ru-RU" sz="1250" dirty="0">
                <a:latin typeface="Arial" charset="0"/>
              </a:rPr>
              <a:t>подгруппа </a:t>
            </a:r>
            <a:r>
              <a:rPr lang="ru-RU" altLang="ru-RU" sz="1250" dirty="0" smtClean="0">
                <a:latin typeface="Arial" charset="0"/>
              </a:rPr>
              <a:t>– </a:t>
            </a:r>
            <a:r>
              <a:rPr lang="ru-RU" altLang="ru-RU" sz="1250" dirty="0">
                <a:latin typeface="Arial" charset="0"/>
              </a:rPr>
              <a:t>свыше 5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до 10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в месяц на 1 </a:t>
            </a:r>
            <a:r>
              <a:rPr lang="ru-RU" altLang="ru-RU" sz="1250" dirty="0" smtClean="0">
                <a:latin typeface="Arial" charset="0"/>
              </a:rPr>
              <a:t>человека (коэффициент 1,5); </a:t>
            </a:r>
          </a:p>
          <a:p>
            <a:pPr algn="just">
              <a:spcBef>
                <a:spcPts val="0"/>
              </a:spcBef>
              <a:buNone/>
            </a:pPr>
            <a:r>
              <a:rPr lang="ru-RU" altLang="ru-RU" sz="1250" dirty="0" smtClean="0">
                <a:latin typeface="Arial" charset="0"/>
              </a:rPr>
              <a:t>4 подгруппа </a:t>
            </a:r>
            <a:r>
              <a:rPr lang="ru-RU" altLang="ru-RU" sz="1250" dirty="0">
                <a:latin typeface="Arial" charset="0"/>
              </a:rPr>
              <a:t>– свыше 10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в месяц на 1 </a:t>
            </a:r>
            <a:r>
              <a:rPr lang="ru-RU" altLang="ru-RU" sz="1250" dirty="0" smtClean="0">
                <a:latin typeface="Arial" charset="0"/>
              </a:rPr>
              <a:t>человека (коэффициент 2).</a:t>
            </a:r>
            <a:endParaRPr lang="en-US" altLang="ru-RU" sz="1250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ru-RU" sz="1250" dirty="0" smtClean="0">
                <a:latin typeface="Arial" panose="020B0604020202020204" pitchFamily="34" charset="0"/>
              </a:rPr>
              <a:t>	</a:t>
            </a:r>
            <a:endParaRPr lang="ru-RU" altLang="ru-RU" sz="125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50" dirty="0">
                <a:latin typeface="Arial" panose="020B0604020202020204" pitchFamily="34" charset="0"/>
              </a:rPr>
              <a:t>	</a:t>
            </a:r>
            <a:r>
              <a:rPr lang="ru-RU" altLang="ru-RU" sz="1250" dirty="0" smtClean="0">
                <a:latin typeface="Arial" panose="020B0604020202020204" pitchFamily="34" charset="0"/>
              </a:rPr>
              <a:t>В соответствии со статьей 22 Закона Республики Казахстан «О естественных монополиях» в случае изменения </a:t>
            </a:r>
            <a:r>
              <a:rPr lang="ru-RU" altLang="ru-RU" sz="1250" b="1" dirty="0" smtClean="0">
                <a:latin typeface="Arial" panose="020B0604020202020204" pitchFamily="34" charset="0"/>
              </a:rPr>
              <a:t>стоимости стратегического товара</a:t>
            </a:r>
            <a:r>
              <a:rPr lang="ru-RU" altLang="ru-RU" sz="1250" dirty="0" smtClean="0">
                <a:latin typeface="Arial" panose="020B0604020202020204" pitchFamily="34" charset="0"/>
              </a:rPr>
              <a:t> Предприятие обратится с заявкой на изменение тарифов до истечения срока действия. В июне </a:t>
            </a:r>
            <a:r>
              <a:rPr lang="ru-RU" altLang="ru-RU" sz="1250" dirty="0" err="1" smtClean="0">
                <a:latin typeface="Arial" panose="020B0604020202020204" pitchFamily="34" charset="0"/>
              </a:rPr>
              <a:t>т.г</a:t>
            </a:r>
            <a:r>
              <a:rPr lang="ru-RU" altLang="ru-RU" sz="1250" dirty="0" smtClean="0">
                <a:latin typeface="Arial" panose="020B0604020202020204" pitchFamily="34" charset="0"/>
              </a:rPr>
              <a:t>. внесены изменения в Закон, позволяющие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предприятиям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водоснабжения и водоотведения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при расчете тарифов на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регулируемые услуги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средней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заработной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платы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отраслей передачи и производства электроэнергии и тепловой энергии в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регионе.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altLang="ru-R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50" dirty="0" smtClean="0">
                <a:latin typeface="Arial" panose="020B0604020202020204" pitchFamily="34" charset="0"/>
              </a:rPr>
              <a:t>	</a:t>
            </a:r>
            <a:r>
              <a:rPr lang="ru-RU" altLang="ru-RU" sz="1250" dirty="0" smtClean="0">
                <a:latin typeface="Arial" charset="0"/>
              </a:rPr>
              <a:t>На 2026 </a:t>
            </a:r>
            <a:r>
              <a:rPr lang="ru-RU" altLang="ru-RU" sz="1250" dirty="0">
                <a:latin typeface="Arial" charset="0"/>
              </a:rPr>
              <a:t>год </a:t>
            </a:r>
            <a:r>
              <a:rPr lang="ru-RU" altLang="ru-RU" sz="1250" b="1" dirty="0" smtClean="0">
                <a:latin typeface="Arial" charset="0"/>
              </a:rPr>
              <a:t>Инвестиционные </a:t>
            </a:r>
            <a:r>
              <a:rPr lang="ru-RU" altLang="ru-RU" sz="1250" b="1" dirty="0">
                <a:latin typeface="Arial" charset="0"/>
              </a:rPr>
              <a:t>программы </a:t>
            </a:r>
            <a:r>
              <a:rPr lang="ru-RU" altLang="ru-RU" sz="1250" b="1" dirty="0" smtClean="0">
                <a:latin typeface="Arial" charset="0"/>
              </a:rPr>
              <a:t>утверждены </a:t>
            </a:r>
            <a:r>
              <a:rPr lang="ru-RU" altLang="ru-RU" sz="1250" dirty="0" smtClean="0">
                <a:latin typeface="Arial" charset="0"/>
              </a:rPr>
              <a:t>в следующих размерах:</a:t>
            </a:r>
            <a:endParaRPr lang="ru-RU" altLang="ru-RU" sz="125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250" dirty="0">
                <a:latin typeface="Arial" charset="0"/>
              </a:rPr>
              <a:t>на услуги водоснабжения </a:t>
            </a:r>
            <a:r>
              <a:rPr lang="ru-RU" altLang="ru-RU" sz="1250" dirty="0" smtClean="0">
                <a:latin typeface="Arial" charset="0"/>
              </a:rPr>
              <a:t>– 7 214,1 млн</a:t>
            </a:r>
            <a:r>
              <a:rPr lang="ru-RU" altLang="ru-RU" sz="1250" dirty="0">
                <a:latin typeface="Arial" charset="0"/>
              </a:rPr>
              <a:t>. </a:t>
            </a:r>
            <a:r>
              <a:rPr lang="ru-RU" altLang="ru-RU" sz="1250" dirty="0" smtClean="0">
                <a:latin typeface="Arial" charset="0"/>
              </a:rPr>
              <a:t>тенге, в </a:t>
            </a:r>
            <a:r>
              <a:rPr lang="ru-RU" altLang="ru-RU" sz="1250" dirty="0" err="1" smtClean="0">
                <a:latin typeface="Arial" charset="0"/>
              </a:rPr>
              <a:t>т.ч</a:t>
            </a:r>
            <a:r>
              <a:rPr lang="ru-RU" altLang="ru-RU" sz="1250" dirty="0" smtClean="0">
                <a:latin typeface="Arial" charset="0"/>
              </a:rPr>
              <a:t>. </a:t>
            </a:r>
            <a:r>
              <a:rPr lang="ru-RU" altLang="ru-RU" sz="1250" dirty="0">
                <a:latin typeface="Arial" charset="0"/>
              </a:rPr>
              <a:t>реконструкция 36 961 </a:t>
            </a:r>
            <a:r>
              <a:rPr lang="ru-RU" altLang="ru-RU" sz="1250" dirty="0" err="1" smtClean="0">
                <a:latin typeface="Arial" charset="0"/>
              </a:rPr>
              <a:t>п.м</a:t>
            </a:r>
            <a:r>
              <a:rPr lang="ru-RU" altLang="ru-RU" sz="1250" dirty="0" smtClean="0">
                <a:latin typeface="Arial" charset="0"/>
              </a:rPr>
              <a:t>. водопроводных сетей на сумму 4 681,6 млн. тенге</a:t>
            </a:r>
            <a:endParaRPr lang="ru-RU" altLang="ru-RU" sz="125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250" dirty="0">
                <a:latin typeface="Arial" charset="0"/>
              </a:rPr>
              <a:t>на услуги водоотведения – </a:t>
            </a:r>
            <a:r>
              <a:rPr lang="ru-RU" altLang="ru-RU" sz="1250" dirty="0" smtClean="0">
                <a:latin typeface="Arial" charset="0"/>
              </a:rPr>
              <a:t> 4 225,8 млн</a:t>
            </a:r>
            <a:r>
              <a:rPr lang="ru-RU" altLang="ru-RU" sz="1250" dirty="0">
                <a:latin typeface="Arial" charset="0"/>
              </a:rPr>
              <a:t>. </a:t>
            </a:r>
            <a:r>
              <a:rPr lang="ru-RU" altLang="ru-RU" sz="1250" dirty="0" smtClean="0">
                <a:latin typeface="Arial" charset="0"/>
              </a:rPr>
              <a:t>тенге, в </a:t>
            </a:r>
            <a:r>
              <a:rPr lang="ru-RU" altLang="ru-RU" sz="1250" dirty="0" err="1" smtClean="0">
                <a:latin typeface="Arial" charset="0"/>
              </a:rPr>
              <a:t>т.ч</a:t>
            </a:r>
            <a:r>
              <a:rPr lang="ru-RU" altLang="ru-RU" sz="1250" dirty="0" smtClean="0">
                <a:latin typeface="Arial" charset="0"/>
              </a:rPr>
              <a:t>. </a:t>
            </a:r>
            <a:r>
              <a:rPr lang="ru-RU" altLang="ru-RU" sz="1250" dirty="0">
                <a:latin typeface="Arial" charset="0"/>
              </a:rPr>
              <a:t>реконструкция 11 950 </a:t>
            </a:r>
            <a:r>
              <a:rPr lang="ru-RU" altLang="ru-RU" sz="1250" dirty="0" err="1">
                <a:latin typeface="Arial" charset="0"/>
              </a:rPr>
              <a:t>п.м</a:t>
            </a:r>
            <a:r>
              <a:rPr lang="ru-RU" altLang="ru-RU" sz="1250" dirty="0">
                <a:latin typeface="Arial" charset="0"/>
              </a:rPr>
              <a:t>. канализационных сетей на </a:t>
            </a:r>
            <a:r>
              <a:rPr lang="ru-RU" altLang="ru-RU" sz="1250" dirty="0" smtClean="0">
                <a:latin typeface="Arial" charset="0"/>
              </a:rPr>
              <a:t>3 891,1 млн. тенге </a:t>
            </a:r>
          </a:p>
          <a:p>
            <a:pPr marL="285750" indent="-285750">
              <a:spcBef>
                <a:spcPts val="0"/>
              </a:spcBef>
              <a:defRPr/>
            </a:pPr>
            <a:endParaRPr lang="ru-RU" altLang="ru-RU" sz="1250" dirty="0" smtClean="0">
              <a:latin typeface="Arial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ru-RU" altLang="ru-RU" sz="1250" dirty="0" smtClean="0">
                <a:latin typeface="Arial" charset="0"/>
              </a:rPr>
              <a:t> 	</a:t>
            </a:r>
            <a:r>
              <a:rPr lang="ru-RU" sz="1250" dirty="0">
                <a:latin typeface="Arial" panose="020B0604020202020204" pitchFamily="34" charset="0"/>
              </a:rPr>
              <a:t>Предприятием </a:t>
            </a:r>
            <a:r>
              <a:rPr lang="ru-RU" sz="1250" dirty="0">
                <a:latin typeface="Arial" panose="020B0604020202020204" pitchFamily="34" charset="0"/>
              </a:rPr>
              <a:t>планируется увеличение темпов реконструкции </a:t>
            </a:r>
            <a:r>
              <a:rPr lang="ru-RU" sz="1250" dirty="0">
                <a:latin typeface="Arial" panose="020B0604020202020204" pitchFamily="34" charset="0"/>
              </a:rPr>
              <a:t>инженерных сетей за счет участия в</a:t>
            </a:r>
            <a:r>
              <a:rPr lang="kk-KZ" altLang="ru-RU" sz="1250" dirty="0">
                <a:latin typeface="Arial" panose="020B0604020202020204" pitchFamily="34" charset="0"/>
              </a:rPr>
              <a:t> Национальном проекте </a:t>
            </a:r>
            <a:r>
              <a:rPr lang="ru-RU" sz="1250" dirty="0">
                <a:latin typeface="Arial" panose="020B0604020202020204" pitchFamily="34" charset="0"/>
              </a:rPr>
              <a:t>«Модернизация энергетического и коммунального секторов</a:t>
            </a:r>
            <a:r>
              <a:rPr lang="ru-RU" sz="1250" dirty="0">
                <a:latin typeface="Arial" panose="020B0604020202020204" pitchFamily="34" charset="0"/>
              </a:rPr>
              <a:t>».</a:t>
            </a:r>
            <a:r>
              <a:rPr lang="ru-RU" sz="1250" dirty="0">
                <a:latin typeface="Arial" panose="020B0604020202020204" pitchFamily="34" charset="0"/>
              </a:rPr>
              <a:t> </a:t>
            </a:r>
            <a:r>
              <a:rPr lang="ru-RU" altLang="ru-RU" sz="1250" dirty="0">
                <a:latin typeface="Arial" panose="020B0604020202020204" pitchFamily="34" charset="0"/>
              </a:rPr>
              <a:t> </a:t>
            </a: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759533"/>
              </p:ext>
            </p:extLst>
          </p:nvPr>
        </p:nvGraphicFramePr>
        <p:xfrm>
          <a:off x="264949" y="1548231"/>
          <a:ext cx="11662102" cy="1950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640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3758462">
                  <a:extLst>
                    <a:ext uri="{9D8B030D-6E8A-4147-A177-3AD203B41FA5}">
                      <a16:colId xmlns:a16="http://schemas.microsoft.com/office/drawing/2014/main" val="1100038833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1785258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1633520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</a:tblGrid>
              <a:tr h="1720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8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групп потребителей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Тарифы на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водоснабжения на 2026 год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Тарифы на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водоотведения на 2026 год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322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без </a:t>
                      </a: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НДС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НДС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НДС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НДС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22963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kk-KZ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физические лица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102,22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114,49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62,31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774102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организации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занимающиеся передачей и распределением тепловой энергии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организации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предоставляющие регулируемые услуги в сфере водоснабжения и (или) водоотведения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153,33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171,73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62,31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372121"/>
                  </a:ext>
                </a:extLst>
              </a:tr>
              <a:tr h="2353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246,14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275,68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138,09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154,66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группа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содержащиеся за счет бюджетных средств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178,88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200,35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110,45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</a:tbl>
          </a:graphicData>
        </a:graphic>
      </p:graphicFrame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7" y="71432"/>
            <a:ext cx="945000" cy="686250"/>
          </a:xfrm>
          <a:prstGeom prst="rect">
            <a:avLst/>
          </a:prstGeo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kk-KZ" dirty="0" smtClean="0"/>
              <a:t>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2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572" y="1921369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3667690"/>
            <a:ext cx="12192000" cy="1470025"/>
          </a:xfrm>
        </p:spPr>
        <p:txBody>
          <a:bodyPr anchor="ctr">
            <a:normAutofit/>
          </a:bodyPr>
          <a:lstStyle/>
          <a:p>
            <a:r>
              <a:rPr lang="kk-KZ" sz="20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СПАСИБО ЗА ВНИМАНИЕ!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7" t="4356" r="15738" b="28201"/>
          <a:stretch/>
        </p:blipFill>
        <p:spPr>
          <a:xfrm>
            <a:off x="0" y="6150543"/>
            <a:ext cx="12192000" cy="7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0" y="6233857"/>
            <a:ext cx="12192000" cy="62414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" y="1"/>
            <a:ext cx="12192000" cy="852788"/>
          </a:xfrm>
          <a:prstGeom prst="rect">
            <a:avLst/>
          </a:prstGeom>
        </p:spPr>
      </p:pic>
      <p:pic>
        <p:nvPicPr>
          <p:cNvPr id="8" name="Picture 2" descr="Администр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0" y="233606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Общая</a:t>
            </a:r>
            <a:r>
              <a:rPr lang="ru-RU" altLang="ru-RU" sz="1800" b="1" dirty="0">
                <a:solidFill>
                  <a:srgbClr val="00569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информация о ГКП «Алматы Су»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278" y="1267821"/>
            <a:ext cx="2767217" cy="242240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8236" y="1240243"/>
            <a:ext cx="2160239" cy="809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Предоставляемые регулируемые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5838" y="3453459"/>
            <a:ext cx="2181504" cy="886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7104" y="4866814"/>
            <a:ext cx="2160239" cy="892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Статус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5838" y="2333327"/>
            <a:ext cx="2192637" cy="759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присутствия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3521" y="1267821"/>
            <a:ext cx="5565573" cy="72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водоснабжения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водоотведения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3521" y="2276710"/>
            <a:ext cx="5565573" cy="72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город Алматы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близлежащие населенные пункты </a:t>
            </a:r>
            <a:r>
              <a:rPr lang="ru-RU" altLang="ru-RU" sz="1100" dirty="0" err="1">
                <a:solidFill>
                  <a:srgbClr val="17375E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 области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3956" y="3139578"/>
            <a:ext cx="5565138" cy="1293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жизнеобеспечение населенных пунктов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содержание, эксплуатация и техническое обслуживание объектов водоснабжения и водоотведения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обеспечение безопасности водохозяйственных систем и сооружений, находящихся в государственной собственности в регионе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42279" y="4569655"/>
            <a:ext cx="5556815" cy="1672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Учредитель – </a:t>
            </a:r>
            <a:r>
              <a:rPr lang="ru-RU" alt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Акимат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города Алматы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Орган управления – Управление энергетики и водоснабжения города Алматы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Предприятие включено в республиканский раздел Государственного регистра субъектов естественных монополий в сфере водоснабжения и водоотведения*.</a:t>
            </a:r>
          </a:p>
          <a:p>
            <a:pPr algn="just">
              <a:spcBef>
                <a:spcPct val="0"/>
              </a:spcBef>
            </a:pPr>
            <a:r>
              <a:rPr lang="ru-RU" alt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*Приказ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</a:t>
            </a:r>
            <a:endParaRPr lang="ru-RU" alt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Шеврон 28"/>
          <p:cNvSpPr/>
          <p:nvPr/>
        </p:nvSpPr>
        <p:spPr>
          <a:xfrm>
            <a:off x="2747313" y="1572883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9"/>
          <p:cNvSpPr/>
          <p:nvPr/>
        </p:nvSpPr>
        <p:spPr>
          <a:xfrm>
            <a:off x="2766799" y="2546965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>
            <a:off x="2745745" y="3681155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>
            <a:off x="2766799" y="5061389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243123"/>
            <a:ext cx="2199405" cy="19245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7944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53981"/>
              </p:ext>
            </p:extLst>
          </p:nvPr>
        </p:nvGraphicFramePr>
        <p:xfrm>
          <a:off x="2064722" y="716176"/>
          <a:ext cx="10066529" cy="58801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251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111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299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Система</a:t>
                      </a:r>
                      <a:r>
                        <a:rPr lang="ru-RU" sz="1400" b="1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водоснабжения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8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Мощность  подземных источников: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Талгарское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,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Алма-Атинское месторождения  (376 скважин глубиной до 500 м)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1 05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7,7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9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Мощность поверхностных источников: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Головные очистные сооружения (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р.Б.Алматинка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фильтровальные станции «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Медеу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» (р. Ким-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Асар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), «Аксай»,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«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Карагайлы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» 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286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,7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66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Протяженность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водопроводных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сетей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4 004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72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Водопроводные колодцы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и камеры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51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157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40 148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27171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Пожарные гидранты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05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0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55364"/>
                  </a:ext>
                </a:extLst>
              </a:tr>
              <a:tr h="19072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Насосные </a:t>
                      </a:r>
                      <a:r>
                        <a:rPr lang="ru-RU" sz="105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станции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Резервуары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чистой воды (РЧВ)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5257124"/>
                  </a:ext>
                </a:extLst>
              </a:tr>
              <a:tr h="2138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Трансформаторные подстанции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527698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975C3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Система водоотведения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26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 очистные сооружения: механическая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и биологическая очистка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Протяженность канализационных сетей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2 258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 колодцы и камеры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83 992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н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асосные станции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8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Отводящие каналы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Накопитель 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Сорбулак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1 000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млн.м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Накопители правобережного </a:t>
                      </a:r>
                      <a:r>
                        <a:rPr lang="ru-RU" sz="1050" b="0" i="0" u="none" strike="noStrike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Сорбулакского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канала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50,3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млн.м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456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975C3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Потребители 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48531"/>
                  </a:ext>
                </a:extLst>
              </a:tr>
              <a:tr h="234517">
                <a:tc>
                  <a:txBody>
                    <a:bodyPr/>
                    <a:lstStyle/>
                    <a:p>
                      <a:pPr algn="ctr" fontAlgn="auto"/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Потребителей - всего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633 268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719666"/>
                  </a:ext>
                </a:extLst>
              </a:tr>
              <a:tr h="23923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Юридические лица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29 170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4454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Бюджетные организации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862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376183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Население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603 236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1761913"/>
                  </a:ext>
                </a:extLst>
              </a:tr>
            </a:tbl>
          </a:graphicData>
        </a:graphic>
      </p:graphicFrame>
      <p:sp>
        <p:nvSpPr>
          <p:cNvPr id="60545" name="TextBox 10"/>
          <p:cNvSpPr txBox="1">
            <a:spLocks noChangeArrowheads="1"/>
          </p:cNvSpPr>
          <p:nvPr/>
        </p:nvSpPr>
        <p:spPr bwMode="auto">
          <a:xfrm>
            <a:off x="0" y="233606"/>
            <a:ext cx="1219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Технические параметры систем водоснабжения и водоотведения</a:t>
            </a:r>
          </a:p>
        </p:txBody>
      </p:sp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36" y="4765743"/>
            <a:ext cx="1611233" cy="1072882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15" name="Picture 2" descr="Администра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6979" y="3576948"/>
            <a:ext cx="1603590" cy="1097497"/>
          </a:xfrm>
          <a:prstGeom prst="rect">
            <a:avLst/>
          </a:prstGeom>
        </p:spPr>
      </p:pic>
      <p:pic>
        <p:nvPicPr>
          <p:cNvPr id="18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46189"/>
            <a:ext cx="1584176" cy="117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2237424"/>
            <a:ext cx="1584176" cy="10879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84063"/>
              </p:ext>
            </p:extLst>
          </p:nvPr>
        </p:nvGraphicFramePr>
        <p:xfrm>
          <a:off x="168285" y="790960"/>
          <a:ext cx="11811885" cy="5762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761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210672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864201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809148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87460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181188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79621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1082755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067079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468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356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(АВР)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88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80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м³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194 048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9 657 311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1 528 497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-8 128 814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352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383 667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127 882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-255 785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Согласно договорам завершение во втором полугодии.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46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 и авторский надзор над реконструкцией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12 305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-12 305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На стадии исполнения и заключения договоров.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44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насосных агрегатов, запорно-регулирующей арматуры, трансформаторной подстанции, силовых трансформаторов и прочего оборудования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938 420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39 960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-898 460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На стадии исполнения и заключения договоров.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15835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технической оснащенности объектов (УССО)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83 447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-82 063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Согласно договору завершение во втором полугодии.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393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60 093  (27)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13 790  (26)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6 860 798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1 342 351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-5 518 447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Согласно договорам завершение во втором полугодии.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369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авторский 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153 229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-153 229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и заключения договоров.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помещений районно-эксплуатационных участков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52 411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-52 411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заключения договоров.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80201"/>
                  </a:ext>
                </a:extLst>
              </a:tr>
              <a:tr h="3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проектно-сметной документации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106 310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-89 390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Согласно договорам завершение во втором полугодии.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3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392 955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-392 955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и заключения договоров.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0084"/>
                  </a:ext>
                </a:extLst>
              </a:tr>
              <a:tr h="3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систем управления производственным процессом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103 475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-103 475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и заключения договоров.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23593"/>
                  </a:ext>
                </a:extLst>
              </a:tr>
              <a:tr h="3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570 296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-570 296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и заключения договоров.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02438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28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3" y="9722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09687" y="252798"/>
            <a:ext cx="1031094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по услуге водоснабжения за 1 полугодие 2025 года</a:t>
            </a:r>
            <a:endParaRPr lang="ru-RU" altLang="ru-RU" sz="15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3F26-9C40-4C19-9D9B-F451C6EBA1D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1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2867"/>
          </a:xfrm>
          <a:prstGeom prst="rect">
            <a:avLst/>
          </a:prstGeo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98141" y="164816"/>
            <a:ext cx="10894427" cy="568170"/>
          </a:xfrm>
        </p:spPr>
        <p:txBody>
          <a:bodyPr/>
          <a:lstStyle/>
          <a:p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по услуге водоотведения за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полугодие 2025 года</a:t>
            </a:r>
            <a:endParaRPr lang="ru-RU" altLang="ru-RU" sz="1400" dirty="0">
              <a:solidFill>
                <a:srgbClr val="33669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83797"/>
              </p:ext>
            </p:extLst>
          </p:nvPr>
        </p:nvGraphicFramePr>
        <p:xfrm>
          <a:off x="156754" y="812758"/>
          <a:ext cx="11835815" cy="5746839"/>
        </p:xfrm>
        <a:graphic>
          <a:graphicData uri="http://schemas.openxmlformats.org/drawingml/2006/table">
            <a:tbl>
              <a:tblPr/>
              <a:tblGrid>
                <a:gridCol w="44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77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1084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показателях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75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149 974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77 160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3 912 925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933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718 992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67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823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(19)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4 760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(18)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2 650 963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736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496 227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Согласно договорам завершение во втором полугодии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91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и авторский надзор над реконструкцией канализационных сетей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148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-81 148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стадии исполнения и заключения договоров.</a:t>
                      </a: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098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238 099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717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382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Согласно договорам завершение во втором полугодии</a:t>
                      </a: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81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ед.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221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-910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236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Согласно договорам завершение во втором полугодии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3" y="9722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3F26-9C40-4C19-9D9B-F451C6EBA1D6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340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1" y="6241992"/>
            <a:ext cx="12192000" cy="628382"/>
          </a:xfrm>
          <a:prstGeom prst="rect">
            <a:avLst/>
          </a:prstGeom>
        </p:spPr>
      </p:pic>
      <p:sp>
        <p:nvSpPr>
          <p:cNvPr id="17" name="AutoShape 4" descr="Проектная документация на капитальный ремонт - недорого!"/>
          <p:cNvSpPr>
            <a:spLocks noChangeAspect="1" noChangeArrowheads="1"/>
          </p:cNvSpPr>
          <p:nvPr/>
        </p:nvSpPr>
        <p:spPr bwMode="auto">
          <a:xfrm>
            <a:off x="4369353" y="5337732"/>
            <a:ext cx="141819" cy="7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6" descr="Проектная документация на капитальный ремонт - недорого!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1981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4198140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989529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1981200" y="400034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135350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4903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403753" y="144657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981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34566523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406811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/>
          </p:nvPr>
        </p:nvGraphicFramePr>
        <p:xfrm>
          <a:off x="1981200" y="3639304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3056743708"/>
                    </a:ext>
                  </a:extLst>
                </a:gridCol>
              </a:tblGrid>
              <a:tr h="324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414975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7680176" y="1483486"/>
          <a:ext cx="1800200" cy="470919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753519232"/>
                    </a:ext>
                  </a:extLst>
                </a:gridCol>
              </a:tblGrid>
              <a:tr h="470919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443039"/>
                  </a:ext>
                </a:extLst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15504"/>
              </p:ext>
            </p:extLst>
          </p:nvPr>
        </p:nvGraphicFramePr>
        <p:xfrm>
          <a:off x="335279" y="1446574"/>
          <a:ext cx="11308080" cy="36004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27291">
                  <a:extLst>
                    <a:ext uri="{9D8B030D-6E8A-4147-A177-3AD203B41FA5}">
                      <a16:colId xmlns:a16="http://schemas.microsoft.com/office/drawing/2014/main" val="3846402322"/>
                    </a:ext>
                  </a:extLst>
                </a:gridCol>
                <a:gridCol w="4253497">
                  <a:extLst>
                    <a:ext uri="{9D8B030D-6E8A-4147-A177-3AD203B41FA5}">
                      <a16:colId xmlns:a16="http://schemas.microsoft.com/office/drawing/2014/main" val="3757598645"/>
                    </a:ext>
                  </a:extLst>
                </a:gridCol>
                <a:gridCol w="3527292">
                  <a:extLst>
                    <a:ext uri="{9D8B030D-6E8A-4147-A177-3AD203B41FA5}">
                      <a16:colId xmlns:a16="http://schemas.microsoft.com/office/drawing/2014/main" val="2277442433"/>
                    </a:ext>
                  </a:extLst>
                </a:gridCol>
              </a:tblGrid>
              <a:tr h="6000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услуге водоснабжения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97357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 износа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🔧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аварийности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💧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потери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15307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39219"/>
                  </a:ext>
                </a:extLst>
              </a:tr>
              <a:tr h="6000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услуге водоотведения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0458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 износа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🔧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аварийности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💧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581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2081"/>
                  </a:ext>
                </a:extLst>
              </a:tr>
            </a:tbl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3368473" y="2219493"/>
            <a:ext cx="72007" cy="1815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442569" y="4034116"/>
            <a:ext cx="72007" cy="1685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542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804209" y="949122"/>
            <a:ext cx="83702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Планируемые снижение показателей до конца 2025 года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268247"/>
            <a:ext cx="83702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Показатели эффективности Инвестиционных </a:t>
            </a:r>
            <a:r>
              <a:rPr lang="ru-RU" sz="1500" b="1" dirty="0" smtClean="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3" y="9722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kk-KZ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alt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77" t="4356" r="15738" b="28201"/>
          <a:stretch/>
        </p:blipFill>
        <p:spPr>
          <a:xfrm>
            <a:off x="0" y="6362298"/>
            <a:ext cx="12192000" cy="495702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542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3" y="9722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43615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Тарифы на услуги водоснабжения и водоотведения на </a:t>
            </a:r>
            <a:r>
              <a:rPr 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2025 </a:t>
            </a:r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год</a:t>
            </a: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385845"/>
              </p:ext>
            </p:extLst>
          </p:nvPr>
        </p:nvGraphicFramePr>
        <p:xfrm>
          <a:off x="196140" y="942650"/>
          <a:ext cx="11799719" cy="5455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036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4107211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72256309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420050933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238511904"/>
                    </a:ext>
                  </a:extLst>
                </a:gridCol>
                <a:gridCol w="1412297">
                  <a:extLst>
                    <a:ext uri="{9D8B030D-6E8A-4147-A177-3AD203B41FA5}">
                      <a16:colId xmlns:a16="http://schemas.microsoft.com/office/drawing/2014/main" val="3805878630"/>
                    </a:ext>
                  </a:extLst>
                </a:gridCol>
              </a:tblGrid>
              <a:tr h="232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групп</a:t>
                      </a:r>
                      <a:r>
                        <a:rPr lang="ru-RU" sz="9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Тарифа на услуги водоснабжения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Тарифы на услуги водоотведения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7385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2025 г.,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февраля 2025 г.,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мая</a:t>
                      </a:r>
                      <a:r>
                        <a:rPr lang="ru-RU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г.,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  </a:t>
                      </a:r>
                      <a:r>
                        <a:rPr lang="ru-RU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(компенсирующий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2025 г.,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февраля 2025 г.,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91,15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40,95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54,30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257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водоотведения (3 подгруппа 1 группы)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137,27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40,95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54,30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290,77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48,67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158,73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содержащиеся за счет бюджетных средств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186,41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29,82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100,21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62092"/>
                  </a:ext>
                </a:extLst>
              </a:tr>
              <a:tr h="3766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Подгруппы (категории) </a:t>
                      </a:r>
                      <a:r>
                        <a:rPr lang="ru-RU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группы потребителей, дифференцированные в зависимости от объемов потребления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099089"/>
                  </a:ext>
                </a:extLst>
              </a:tr>
              <a:tr h="333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 потребляющие регулируемые услуги до 3 м3 в месяц на 1 человека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91,51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881409"/>
                  </a:ext>
                </a:extLst>
              </a:tr>
              <a:tr h="499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3 м3 до 5 м3 в месяц на 1 человека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109,82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60002"/>
                  </a:ext>
                </a:extLst>
              </a:tr>
              <a:tr h="465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5 м3 до 10 м3 в месяц на 1 человека, 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137,27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8085"/>
                  </a:ext>
                </a:extLst>
              </a:tr>
              <a:tr h="597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10 м3 в месяц на 1 человека и физические лица, не имеющие индивидуальные приборы учета воды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183,03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494244"/>
                  </a:ext>
                </a:extLst>
              </a:tr>
            </a:tbl>
          </a:graphicData>
        </a:graphic>
      </p:graphicFrame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kk-KZ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1 полугодие 2025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770599"/>
              </p:ext>
            </p:extLst>
          </p:nvPr>
        </p:nvGraphicFramePr>
        <p:xfrm>
          <a:off x="32121" y="618677"/>
          <a:ext cx="11749202" cy="629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477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624584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409484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378001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969188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3544468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520904">
                <a:tc>
                  <a:txBody>
                    <a:bodyPr/>
                    <a:lstStyle/>
                    <a:p>
                      <a:pPr algn="ctr"/>
                      <a:r>
                        <a:rPr lang="x-none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211013">
                <a:tc>
                  <a:txBody>
                    <a:bodyPr/>
                    <a:lstStyle/>
                    <a:p>
                      <a:pPr algn="ctr"/>
                      <a:r>
                        <a:rPr lang="en-US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предоставление услуг, </a:t>
                      </a: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dirty="0" err="1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x-none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21 274 907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850" b="1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10 538 405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-50,5%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90257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5 556 489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850" b="1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2 959 602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-46,7%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736880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567 199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311 858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-45,0%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49684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532 006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269 567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-49,3%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23812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16 413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9 440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-42,5%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617849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4 440 871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2 368 737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96885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9 417 409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4 207 174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-55,3%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886961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8 095 653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3 655 039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-54,9%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749137"/>
                  </a:ext>
                </a:extLst>
              </a:tr>
              <a:tr h="149800">
                <a:tc rowSpan="5"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налог, социальные</a:t>
                      </a:r>
                      <a:r>
                        <a:rPr lang="ru-RU" sz="85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отчисления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776 801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361 673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-53,4%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957038"/>
                  </a:ext>
                </a:extLst>
              </a:tr>
              <a:tr h="253589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 (ОСМС)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242 869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103 536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-57,4%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начисляется работникам достигшим пенсионного возраста и инвалидам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5619"/>
                  </a:ext>
                </a:extLst>
              </a:tr>
              <a:tr h="192069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 (ОППВ)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57 354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21 679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-62,2%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исключение ряда профессий из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списка получателей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008397"/>
                  </a:ext>
                </a:extLst>
              </a:tr>
              <a:tr h="192069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 (ОПВР)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197 196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54 952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-72,1%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начисление проводится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работникам, родившимся после 01.01.1975г.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51619"/>
                  </a:ext>
                </a:extLst>
              </a:tr>
              <a:tr h="375887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Пенсионные взносы за счет средств работодателя (ПВР)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47 537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10 295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-78,3%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не все работники, достигшие пенсионного</a:t>
                      </a:r>
                      <a:r>
                        <a:rPr lang="ru-RU" sz="850" b="0" baseline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 возраста, подали заявление на соц. пособие и продолжают работать, и в связи с поздним заключением договора страхования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433663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3 437 227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1 878 270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поступление на баланс основных средств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795696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Ремонт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853 155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440 213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25851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затраты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2 0106 27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1 053 146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885769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охраны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53 498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26 811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14149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225 427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109 759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93879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37 084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45 645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904353"/>
                  </a:ext>
                </a:extLst>
              </a:tr>
              <a:tr h="2535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142 936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15 503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проведение конкурса в связи с отсутствием поставщиков, позднее заключение договора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87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по реализации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183 262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113 031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количества потребителей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69265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Плата за негативное воздействие на окружающую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</a:t>
                      </a:r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4 054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2 440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28883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Плата за использование природных ресурсов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9 854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4 984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08626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добычу подземных вод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746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370 558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78624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Плата за радиочастотный ресурс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2 358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765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122357" y="413650"/>
            <a:ext cx="80629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14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" y="25006"/>
            <a:ext cx="902394" cy="6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6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9726</TotalTime>
  <Words>5274</Words>
  <Application>Microsoft Office PowerPoint</Application>
  <PresentationFormat>Широкоэкранный</PresentationFormat>
  <Paragraphs>1683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 (Заголовки)</vt:lpstr>
      <vt:lpstr>Corbel</vt:lpstr>
      <vt:lpstr>Times New Roman</vt:lpstr>
      <vt:lpstr>Wingdings 3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Инвестиционной программы по услуге водоотведения за 1 полугодие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Режепов Жаханбек Аркенулы</cp:lastModifiedBy>
  <cp:revision>773</cp:revision>
  <cp:lastPrinted>2025-04-14T10:41:47Z</cp:lastPrinted>
  <dcterms:created xsi:type="dcterms:W3CDTF">2016-12-05T10:13:35Z</dcterms:created>
  <dcterms:modified xsi:type="dcterms:W3CDTF">2025-07-24T03:30:44Z</dcterms:modified>
</cp:coreProperties>
</file>